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7"/>
  </p:notesMasterIdLst>
  <p:sldIdLst>
    <p:sldId id="594" r:id="rId3"/>
    <p:sldId id="597" r:id="rId4"/>
    <p:sldId id="596" r:id="rId5"/>
    <p:sldId id="595" r:id="rId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62" autoAdjust="0"/>
  </p:normalViewPr>
  <p:slideViewPr>
    <p:cSldViewPr snapToGrid="0">
      <p:cViewPr varScale="1">
        <p:scale>
          <a:sx n="84" d="100"/>
          <a:sy n="84" d="100"/>
        </p:scale>
        <p:origin x="34" y="29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23BDC90-F689-4C91-AD8F-38CCB870AF92}" type="datetimeFigureOut">
              <a:rPr kumimoji="1" lang="ja-JP" altLang="en-US" smtClean="0"/>
              <a:t>2026/3/13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FA03A74-9A27-449A-B63D-95E91C1BD0C4}" type="slidenum">
              <a:rPr kumimoji="1" lang="ja-JP" altLang="en-US" smtClean="0"/>
              <a:t>‹#›</a:t>
            </a:fld>
            <a:endParaRPr kumimoji="1" lang="ja-JP" altLang="en-US"/>
          </a:p>
        </p:txBody>
      </p:sp>
    </p:spTree>
    <p:extLst>
      <p:ext uri="{BB962C8B-B14F-4D97-AF65-F5344CB8AC3E}">
        <p14:creationId xmlns:p14="http://schemas.microsoft.com/office/powerpoint/2010/main" val="41530004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33F16-A85E-7D69-A8BA-3FEBA2D63D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1A0AAD-15F9-EEF4-27F3-116233723E8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E453F4-5D8B-D54B-F5D8-957E23582A2C}"/>
              </a:ext>
            </a:extLst>
          </p:cNvPr>
          <p:cNvSpPr>
            <a:spLocks noGrp="1"/>
          </p:cNvSpPr>
          <p:nvPr>
            <p:ph type="body" idx="1"/>
          </p:nvPr>
        </p:nvSpPr>
        <p:spPr/>
        <p:txBody>
          <a:bodyPr/>
          <a:lstStyle/>
          <a:p>
            <a:r>
              <a:rPr kumimoji="1" lang="ja-JP" altLang="en-US" dirty="0"/>
              <a:t>ご紹介は、「災害時の迅速派遣対応と円滑な手続き処理に向けた新機能」についてです。</a:t>
            </a:r>
          </a:p>
        </p:txBody>
      </p:sp>
      <p:sp>
        <p:nvSpPr>
          <p:cNvPr id="4" name="スライド番号プレースホルダー 3">
            <a:extLst>
              <a:ext uri="{FF2B5EF4-FFF2-40B4-BE49-F238E27FC236}">
                <a16:creationId xmlns:a16="http://schemas.microsoft.com/office/drawing/2014/main" id="{AD695026-4EC5-DDE7-90D5-BC9C89034057}"/>
              </a:ext>
            </a:extLst>
          </p:cNvPr>
          <p:cNvSpPr>
            <a:spLocks noGrp="1"/>
          </p:cNvSpPr>
          <p:nvPr>
            <p:ph type="sldNum" sz="quarter" idx="5"/>
          </p:nvPr>
        </p:nvSpPr>
        <p:spPr/>
        <p:txBody>
          <a:bodyPr/>
          <a:lstStyle/>
          <a:p>
            <a:fld id="{EFA03A74-9A27-449A-B63D-95E91C1BD0C4}" type="slidenum">
              <a:rPr kumimoji="1" lang="ja-JP" altLang="en-US" smtClean="0"/>
              <a:t>1</a:t>
            </a:fld>
            <a:endParaRPr kumimoji="1" lang="ja-JP" altLang="en-US"/>
          </a:p>
        </p:txBody>
      </p:sp>
    </p:spTree>
    <p:extLst>
      <p:ext uri="{BB962C8B-B14F-4D97-AF65-F5344CB8AC3E}">
        <p14:creationId xmlns:p14="http://schemas.microsoft.com/office/powerpoint/2010/main" val="222013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3B314-3346-D415-17D3-820ADDE1A2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7879A2E-3BB7-1DF2-BCAC-E08EE2C44496}"/>
              </a:ext>
            </a:extLst>
          </p:cNvPr>
          <p:cNvSpPr>
            <a:spLocks noGrp="1" noRot="1" noChangeAspect="1"/>
          </p:cNvSpPr>
          <p:nvPr>
            <p:ph type="sldImg"/>
          </p:nvPr>
        </p:nvSpPr>
        <p:spPr>
          <a:xfrm>
            <a:off x="746125" y="1350963"/>
            <a:ext cx="5264150" cy="3646487"/>
          </a:xfrm>
        </p:spPr>
      </p:sp>
      <p:sp>
        <p:nvSpPr>
          <p:cNvPr id="3" name="ノート プレースホルダー 2">
            <a:extLst>
              <a:ext uri="{FF2B5EF4-FFF2-40B4-BE49-F238E27FC236}">
                <a16:creationId xmlns:a16="http://schemas.microsoft.com/office/drawing/2014/main" id="{02408C15-FCFC-E170-5071-17D6F203B08B}"/>
              </a:ext>
            </a:extLst>
          </p:cNvPr>
          <p:cNvSpPr>
            <a:spLocks noGrp="1"/>
          </p:cNvSpPr>
          <p:nvPr>
            <p:ph type="body" idx="1"/>
          </p:nvPr>
        </p:nvSpPr>
        <p:spPr/>
        <p:txBody>
          <a:bodyPr/>
          <a:lstStyle/>
          <a:p>
            <a:r>
              <a:rPr kumimoji="1" lang="ja-JP" altLang="en-US" dirty="0"/>
              <a:t>日臨技では、内部組織として「令和</a:t>
            </a:r>
            <a:r>
              <a:rPr kumimoji="1" lang="en-US" altLang="ja-JP" dirty="0"/>
              <a:t>6</a:t>
            </a:r>
            <a:r>
              <a:rPr kumimoji="1" lang="ja-JP" altLang="en-US" dirty="0"/>
              <a:t>・</a:t>
            </a:r>
            <a:r>
              <a:rPr kumimoji="1" lang="en-US" altLang="ja-JP" dirty="0"/>
              <a:t>7</a:t>
            </a:r>
            <a:r>
              <a:rPr kumimoji="1" lang="ja-JP" altLang="en-US" dirty="0"/>
              <a:t>年度 災害対策</a:t>
            </a:r>
            <a:r>
              <a:rPr kumimoji="1" lang="en-US" altLang="ja-JP" dirty="0"/>
              <a:t>WG</a:t>
            </a:r>
            <a:r>
              <a:rPr kumimoji="1" lang="ja-JP" altLang="en-US" dirty="0"/>
              <a:t>」を設置し、これまでの活動の検証と課題整理を行い、その方針に沿って「災害時支援人材の育成・確保」を目的とした新機能を、日臨技会員システムに実装することを決定しました。</a:t>
            </a:r>
            <a:endParaRPr kumimoji="1" lang="en-US" altLang="ja-JP" dirty="0"/>
          </a:p>
          <a:p>
            <a:r>
              <a:rPr kumimoji="1" lang="ja-JP" altLang="en-US" dirty="0"/>
              <a:t>提供開始は、</a:t>
            </a:r>
            <a:r>
              <a:rPr kumimoji="1" lang="en-US" altLang="ja-JP" dirty="0"/>
              <a:t>2026</a:t>
            </a:r>
            <a:r>
              <a:rPr kumimoji="1" lang="ja-JP" altLang="en-US" dirty="0"/>
              <a:t>年</a:t>
            </a:r>
            <a:r>
              <a:rPr kumimoji="1" lang="en-US" altLang="ja-JP" dirty="0"/>
              <a:t>4</a:t>
            </a:r>
            <a:r>
              <a:rPr kumimoji="1" lang="ja-JP" altLang="en-US" dirty="0"/>
              <a:t>月を予定しています。</a:t>
            </a:r>
            <a:endParaRPr kumimoji="1" lang="en-US" altLang="ja-JP" dirty="0"/>
          </a:p>
          <a:p>
            <a:r>
              <a:rPr kumimoji="1" lang="ja-JP" altLang="en-US" dirty="0"/>
              <a:t>臨床検査技師の専門性を、より確実に災害支援に活かすための新しいシステムが、いよいよ動き出します。</a:t>
            </a:r>
          </a:p>
        </p:txBody>
      </p:sp>
      <p:sp>
        <p:nvSpPr>
          <p:cNvPr id="4" name="スライド番号プレースホルダー 3">
            <a:extLst>
              <a:ext uri="{FF2B5EF4-FFF2-40B4-BE49-F238E27FC236}">
                <a16:creationId xmlns:a16="http://schemas.microsoft.com/office/drawing/2014/main" id="{64251BFC-4837-9FE9-41D9-5658378C4BB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F8288-8E50-4B00-9BB0-1685452A4C68}"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50110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1D4E3-E2EB-4040-4115-BDE09A533B4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B4A5D13-7E1E-3EE5-F486-F7F4B7F6E3BF}"/>
              </a:ext>
            </a:extLst>
          </p:cNvPr>
          <p:cNvSpPr>
            <a:spLocks noGrp="1" noRot="1" noChangeAspect="1"/>
          </p:cNvSpPr>
          <p:nvPr>
            <p:ph type="sldImg"/>
          </p:nvPr>
        </p:nvSpPr>
        <p:spPr>
          <a:xfrm>
            <a:off x="746125" y="1350963"/>
            <a:ext cx="5264150" cy="3646487"/>
          </a:xfrm>
        </p:spPr>
      </p:sp>
      <p:sp>
        <p:nvSpPr>
          <p:cNvPr id="3" name="ノート プレースホルダー 2">
            <a:extLst>
              <a:ext uri="{FF2B5EF4-FFF2-40B4-BE49-F238E27FC236}">
                <a16:creationId xmlns:a16="http://schemas.microsoft.com/office/drawing/2014/main" id="{743B85C4-870C-F94E-BC11-2ED47730D5CA}"/>
              </a:ext>
            </a:extLst>
          </p:cNvPr>
          <p:cNvSpPr>
            <a:spLocks noGrp="1"/>
          </p:cNvSpPr>
          <p:nvPr>
            <p:ph type="body" idx="1"/>
          </p:nvPr>
        </p:nvSpPr>
        <p:spPr/>
        <p:txBody>
          <a:bodyPr/>
          <a:lstStyle/>
          <a:p>
            <a:r>
              <a:rPr kumimoji="1" lang="ja-JP" altLang="en-US" dirty="0"/>
              <a:t>実装予定の新機能は、災害時の派遣支援者を人材バンクとして把握する新機能になります。</a:t>
            </a:r>
            <a:endParaRPr kumimoji="1" lang="en-US" altLang="ja-JP" dirty="0"/>
          </a:p>
          <a:p>
            <a:r>
              <a:rPr kumimoji="1" lang="ja-JP" altLang="en-US" dirty="0"/>
              <a:t>平時には派遣協力登録者制度を設け、会員システムから希望者が登録できます。</a:t>
            </a:r>
            <a:endParaRPr kumimoji="1" lang="en-US" altLang="ja-JP" dirty="0"/>
          </a:p>
          <a:p>
            <a:r>
              <a:rPr kumimoji="1" lang="ja-JP" altLang="en-US" dirty="0"/>
              <a:t>条件は日臨技会員であり、かつ、大規模災害時の支援人材育成講習会を修了していること。</a:t>
            </a:r>
            <a:endParaRPr kumimoji="1" lang="en-US" altLang="ja-JP" dirty="0"/>
          </a:p>
          <a:p>
            <a:r>
              <a:rPr kumimoji="1" lang="ja-JP" altLang="en-US" dirty="0"/>
              <a:t>登録情報は所属都道府県技師会と共有され、派遣準備の基盤となります。</a:t>
            </a:r>
            <a:endParaRPr kumimoji="1" lang="en-US" altLang="ja-JP" dirty="0"/>
          </a:p>
          <a:p>
            <a:r>
              <a:rPr kumimoji="1" lang="ja-JP" altLang="en-US" dirty="0"/>
              <a:t>災害時には、調整本部からの要請が日臨技に伝達され、条件に基づいて登録者に募集。対応可能な方が応募し、適任者を派遣につなげます。</a:t>
            </a:r>
            <a:endParaRPr kumimoji="1" lang="en-US" altLang="ja-JP" dirty="0"/>
          </a:p>
          <a:p>
            <a:r>
              <a:rPr kumimoji="1" lang="ja-JP" altLang="en-US" dirty="0"/>
              <a:t>この仕組みにより、臨床検査技師による災害支援は、より迅速でスムーズに実施できるようになります。</a:t>
            </a:r>
            <a:endParaRPr kumimoji="1" lang="en-US" altLang="ja-JP" dirty="0"/>
          </a:p>
        </p:txBody>
      </p:sp>
      <p:sp>
        <p:nvSpPr>
          <p:cNvPr id="4" name="スライド番号プレースホルダー 3">
            <a:extLst>
              <a:ext uri="{FF2B5EF4-FFF2-40B4-BE49-F238E27FC236}">
                <a16:creationId xmlns:a16="http://schemas.microsoft.com/office/drawing/2014/main" id="{4E035E49-C829-4D1E-40C0-9A0170CD599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F8288-8E50-4B00-9BB0-1685452A4C68}"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7691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8856-48D8-E916-A6CD-750E7E1B0BA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70E43D-A0D3-363A-2F1B-3182276269DE}"/>
              </a:ext>
            </a:extLst>
          </p:cNvPr>
          <p:cNvSpPr>
            <a:spLocks noGrp="1" noRot="1" noChangeAspect="1"/>
          </p:cNvSpPr>
          <p:nvPr>
            <p:ph type="sldImg"/>
          </p:nvPr>
        </p:nvSpPr>
        <p:spPr>
          <a:xfrm>
            <a:off x="746125" y="1350963"/>
            <a:ext cx="5264150" cy="3646487"/>
          </a:xfrm>
        </p:spPr>
      </p:sp>
      <p:sp>
        <p:nvSpPr>
          <p:cNvPr id="3" name="ノート プレースホルダー 2">
            <a:extLst>
              <a:ext uri="{FF2B5EF4-FFF2-40B4-BE49-F238E27FC236}">
                <a16:creationId xmlns:a16="http://schemas.microsoft.com/office/drawing/2014/main" id="{58F6AB32-495C-0D95-3F75-0F09FD98C657}"/>
              </a:ext>
            </a:extLst>
          </p:cNvPr>
          <p:cNvSpPr>
            <a:spLocks noGrp="1"/>
          </p:cNvSpPr>
          <p:nvPr>
            <p:ph type="body" idx="1"/>
          </p:nvPr>
        </p:nvSpPr>
        <p:spPr/>
        <p:txBody>
          <a:bodyPr/>
          <a:lstStyle/>
          <a:p>
            <a:r>
              <a:rPr kumimoji="1" lang="ja-JP" altLang="en-US" dirty="0"/>
              <a:t>本機能は、災害時に迅速かつ円滑な人材派遣を行うため、平時から支援人材を確保・整理する仕組みです。繰り返しになりますが、平時に「派遣協力登録者」として登録いただくことで、災害発生時に必要な支援を確実に届けられる基盤が整います。登録情報は所属都道府県技師会と共有され、地域の支援体制強化にもつながります。広報は</a:t>
            </a:r>
            <a:r>
              <a:rPr kumimoji="1" lang="en-US" altLang="ja-JP" dirty="0"/>
              <a:t>2025</a:t>
            </a:r>
            <a:r>
              <a:rPr kumimoji="1" lang="ja-JP" altLang="en-US" dirty="0"/>
              <a:t>年</a:t>
            </a:r>
            <a:r>
              <a:rPr kumimoji="1" lang="en-US" altLang="ja-JP" dirty="0"/>
              <a:t>10</a:t>
            </a:r>
            <a:r>
              <a:rPr kumimoji="1" lang="ja-JP" altLang="en-US" dirty="0"/>
              <a:t>～</a:t>
            </a:r>
            <a:r>
              <a:rPr kumimoji="1" lang="en-US" altLang="ja-JP" dirty="0"/>
              <a:t>11</a:t>
            </a:r>
            <a:r>
              <a:rPr kumimoji="1" lang="ja-JP" altLang="en-US" dirty="0"/>
              <a:t>月に支部学会で案内、</a:t>
            </a:r>
            <a:r>
              <a:rPr kumimoji="1" lang="en-US" altLang="ja-JP" dirty="0"/>
              <a:t>2026</a:t>
            </a:r>
            <a:r>
              <a:rPr kumimoji="1" lang="ja-JP" altLang="en-US" dirty="0"/>
              <a:t>年</a:t>
            </a:r>
            <a:r>
              <a:rPr kumimoji="1" lang="en-US" altLang="ja-JP" dirty="0"/>
              <a:t>4</a:t>
            </a:r>
            <a:r>
              <a:rPr kumimoji="1" lang="ja-JP" altLang="en-US" dirty="0"/>
              <a:t>月に提供開始予定です。一人ひとりの登録が、全国の安心につながりますので、</a:t>
            </a:r>
            <a:r>
              <a:rPr kumimoji="1" lang="ja-JP" altLang="en-US"/>
              <a:t>ぜひご登録を</a:t>
            </a:r>
            <a:r>
              <a:rPr kumimoji="1" lang="ja-JP" altLang="en-US" dirty="0"/>
              <a:t>ご検討ください。</a:t>
            </a:r>
          </a:p>
        </p:txBody>
      </p:sp>
      <p:sp>
        <p:nvSpPr>
          <p:cNvPr id="4" name="スライド番号プレースホルダー 3">
            <a:extLst>
              <a:ext uri="{FF2B5EF4-FFF2-40B4-BE49-F238E27FC236}">
                <a16:creationId xmlns:a16="http://schemas.microsoft.com/office/drawing/2014/main" id="{18FFEE91-D8D9-1832-1930-8B70E1F351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F8288-8E50-4B00-9BB0-1685452A4C68}"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20812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BD74A69-8AE8-4FC7-B382-8F76A99AFFAE}" type="datetimeFigureOut">
              <a:rPr kumimoji="1" lang="ja-JP" altLang="en-US" smtClean="0"/>
              <a:t>2026/3/13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824635-5C88-4F46-9B9F-55133950FE5F}" type="slidenum">
              <a:rPr kumimoji="1" lang="ja-JP" altLang="en-US" smtClean="0"/>
              <a:t>‹#›</a:t>
            </a:fld>
            <a:endParaRPr kumimoji="1" lang="ja-JP" altLang="en-US"/>
          </a:p>
        </p:txBody>
      </p:sp>
    </p:spTree>
    <p:extLst>
      <p:ext uri="{BB962C8B-B14F-4D97-AF65-F5344CB8AC3E}">
        <p14:creationId xmlns:p14="http://schemas.microsoft.com/office/powerpoint/2010/main" val="255729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D74A69-8AE8-4FC7-B382-8F76A99AFFAE}" type="datetimeFigureOut">
              <a:rPr kumimoji="1" lang="ja-JP" altLang="en-US" smtClean="0"/>
              <a:t>2026/3/13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824635-5C88-4F46-9B9F-55133950FE5F}" type="slidenum">
              <a:rPr kumimoji="1" lang="ja-JP" altLang="en-US" smtClean="0"/>
              <a:t>‹#›</a:t>
            </a:fld>
            <a:endParaRPr kumimoji="1" lang="ja-JP" altLang="en-US"/>
          </a:p>
        </p:txBody>
      </p:sp>
    </p:spTree>
    <p:extLst>
      <p:ext uri="{BB962C8B-B14F-4D97-AF65-F5344CB8AC3E}">
        <p14:creationId xmlns:p14="http://schemas.microsoft.com/office/powerpoint/2010/main" val="373054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D74A69-8AE8-4FC7-B382-8F76A99AFFAE}" type="datetimeFigureOut">
              <a:rPr kumimoji="1" lang="ja-JP" altLang="en-US" smtClean="0"/>
              <a:t>2026/3/13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824635-5C88-4F46-9B9F-55133950FE5F}" type="slidenum">
              <a:rPr kumimoji="1" lang="ja-JP" altLang="en-US" smtClean="0"/>
              <a:t>‹#›</a:t>
            </a:fld>
            <a:endParaRPr kumimoji="1" lang="ja-JP" altLang="en-US"/>
          </a:p>
        </p:txBody>
      </p:sp>
    </p:spTree>
    <p:extLst>
      <p:ext uri="{BB962C8B-B14F-4D97-AF65-F5344CB8AC3E}">
        <p14:creationId xmlns:p14="http://schemas.microsoft.com/office/powerpoint/2010/main" val="2003766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97"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4"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3AA995C6-6DD8-4EC9-A4E8-E634AB4DC1CC}" type="datetime1">
              <a:rPr kumimoji="1" lang="ja-JP" altLang="en-US" smtClean="0"/>
              <a:t>2026/3/13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452119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0BD9B24-3BF0-4411-903F-34CB1C4CA35A}" type="datetime1">
              <a:rPr kumimoji="1" lang="ja-JP" altLang="en-US" smtClean="0"/>
              <a:t>2026/3/13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352547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197"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4"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58B61E7-2E8E-4548-9F8B-AE0C8EF8C703}" type="datetime1">
              <a:rPr kumimoji="1" lang="ja-JP" altLang="en-US" smtClean="0"/>
              <a:t>2026/3/13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74174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28AEC19-C3AC-4562-8B8B-4F2A9BA7A03D}" type="datetime1">
              <a:rPr kumimoji="1" lang="ja-JP" altLang="en-US" smtClean="0"/>
              <a:t>2026/3/13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192606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3" y="1535113"/>
            <a:ext cx="4378590" cy="63976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CD83770-B658-45EC-8784-54F335BDB608}" type="datetime1">
              <a:rPr kumimoji="1" lang="ja-JP" altLang="en-US" smtClean="0"/>
              <a:t>2026/3/13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001414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03A52A37-111C-451E-9574-D3CECB3DA622}" type="datetime1">
              <a:rPr kumimoji="1" lang="ja-JP" altLang="en-US" smtClean="0"/>
              <a:t>2026/3/13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28565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BF04D6D-C251-486C-8D1D-E0C4DA352E15}" type="datetime1">
              <a:rPr kumimoji="1" lang="ja-JP" altLang="en-US" smtClean="0"/>
              <a:t>2026/3/13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739872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97"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4" indent="0">
              <a:buNone/>
              <a:defRPr sz="900"/>
            </a:lvl7pPr>
            <a:lvl8pPr marL="3200381" indent="0">
              <a:buNone/>
              <a:defRPr sz="900"/>
            </a:lvl8pPr>
            <a:lvl9pPr marL="3657579"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53BFFBA-ED4A-4CF1-B671-F435C82D9F98}" type="datetime1">
              <a:rPr kumimoji="1" lang="ja-JP" altLang="en-US" smtClean="0"/>
              <a:t>2026/3/13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77370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D74A69-8AE8-4FC7-B382-8F76A99AFFAE}" type="datetimeFigureOut">
              <a:rPr kumimoji="1" lang="ja-JP" altLang="en-US" smtClean="0"/>
              <a:t>2026/3/13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824635-5C88-4F46-9B9F-55133950FE5F}" type="slidenum">
              <a:rPr kumimoji="1" lang="ja-JP" altLang="en-US" smtClean="0"/>
              <a:t>‹#›</a:t>
            </a:fld>
            <a:endParaRPr kumimoji="1" lang="ja-JP" altLang="en-US"/>
          </a:p>
        </p:txBody>
      </p:sp>
    </p:spTree>
    <p:extLst>
      <p:ext uri="{BB962C8B-B14F-4D97-AF65-F5344CB8AC3E}">
        <p14:creationId xmlns:p14="http://schemas.microsoft.com/office/powerpoint/2010/main" val="1070369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97"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4" indent="0">
              <a:buNone/>
              <a:defRPr sz="900"/>
            </a:lvl7pPr>
            <a:lvl8pPr marL="3200381" indent="0">
              <a:buNone/>
              <a:defRPr sz="900"/>
            </a:lvl8pPr>
            <a:lvl9pPr marL="3657579"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720EF87-DC47-4DE6-BD75-14A52C2E90F9}" type="datetime1">
              <a:rPr kumimoji="1" lang="ja-JP" altLang="en-US" smtClean="0"/>
              <a:t>2026/3/13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58336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E85000D-3B71-400A-9A5D-7F7D08E4F770}" type="datetime1">
              <a:rPr kumimoji="1" lang="ja-JP" altLang="en-US" smtClean="0"/>
              <a:t>2026/3/13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77406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43"/>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76D0704-FE4F-4CD6-97B7-56C6719A9F98}" type="datetime1">
              <a:rPr kumimoji="1" lang="ja-JP" altLang="en-US" smtClean="0"/>
              <a:t>2026/3/13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19304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BD74A69-8AE8-4FC7-B382-8F76A99AFFAE}" type="datetimeFigureOut">
              <a:rPr kumimoji="1" lang="ja-JP" altLang="en-US" smtClean="0"/>
              <a:t>2026/3/13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824635-5C88-4F46-9B9F-55133950FE5F}" type="slidenum">
              <a:rPr kumimoji="1" lang="ja-JP" altLang="en-US" smtClean="0"/>
              <a:t>‹#›</a:t>
            </a:fld>
            <a:endParaRPr kumimoji="1" lang="ja-JP" altLang="en-US"/>
          </a:p>
        </p:txBody>
      </p:sp>
    </p:spTree>
    <p:extLst>
      <p:ext uri="{BB962C8B-B14F-4D97-AF65-F5344CB8AC3E}">
        <p14:creationId xmlns:p14="http://schemas.microsoft.com/office/powerpoint/2010/main" val="298711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BD74A69-8AE8-4FC7-B382-8F76A99AFFAE}" type="datetimeFigureOut">
              <a:rPr kumimoji="1" lang="ja-JP" altLang="en-US" smtClean="0"/>
              <a:t>2026/3/13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824635-5C88-4F46-9B9F-55133950FE5F}" type="slidenum">
              <a:rPr kumimoji="1" lang="ja-JP" altLang="en-US" smtClean="0"/>
              <a:t>‹#›</a:t>
            </a:fld>
            <a:endParaRPr kumimoji="1" lang="ja-JP" altLang="en-US"/>
          </a:p>
        </p:txBody>
      </p:sp>
    </p:spTree>
    <p:extLst>
      <p:ext uri="{BB962C8B-B14F-4D97-AF65-F5344CB8AC3E}">
        <p14:creationId xmlns:p14="http://schemas.microsoft.com/office/powerpoint/2010/main" val="184756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BD74A69-8AE8-4FC7-B382-8F76A99AFFAE}" type="datetimeFigureOut">
              <a:rPr kumimoji="1" lang="ja-JP" altLang="en-US" smtClean="0"/>
              <a:t>2026/3/13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D824635-5C88-4F46-9B9F-55133950FE5F}" type="slidenum">
              <a:rPr kumimoji="1" lang="ja-JP" altLang="en-US" smtClean="0"/>
              <a:t>‹#›</a:t>
            </a:fld>
            <a:endParaRPr kumimoji="1" lang="ja-JP" altLang="en-US"/>
          </a:p>
        </p:txBody>
      </p:sp>
    </p:spTree>
    <p:extLst>
      <p:ext uri="{BB962C8B-B14F-4D97-AF65-F5344CB8AC3E}">
        <p14:creationId xmlns:p14="http://schemas.microsoft.com/office/powerpoint/2010/main" val="370008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BD74A69-8AE8-4FC7-B382-8F76A99AFFAE}" type="datetimeFigureOut">
              <a:rPr kumimoji="1" lang="ja-JP" altLang="en-US" smtClean="0"/>
              <a:t>2026/3/13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D824635-5C88-4F46-9B9F-55133950FE5F}" type="slidenum">
              <a:rPr kumimoji="1" lang="ja-JP" altLang="en-US" smtClean="0"/>
              <a:t>‹#›</a:t>
            </a:fld>
            <a:endParaRPr kumimoji="1" lang="ja-JP" altLang="en-US"/>
          </a:p>
        </p:txBody>
      </p:sp>
    </p:spTree>
    <p:extLst>
      <p:ext uri="{BB962C8B-B14F-4D97-AF65-F5344CB8AC3E}">
        <p14:creationId xmlns:p14="http://schemas.microsoft.com/office/powerpoint/2010/main" val="39984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74A69-8AE8-4FC7-B382-8F76A99AFFAE}" type="datetimeFigureOut">
              <a:rPr kumimoji="1" lang="ja-JP" altLang="en-US" smtClean="0"/>
              <a:t>2026/3/13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D824635-5C88-4F46-9B9F-55133950FE5F}" type="slidenum">
              <a:rPr kumimoji="1" lang="ja-JP" altLang="en-US" smtClean="0"/>
              <a:t>‹#›</a:t>
            </a:fld>
            <a:endParaRPr kumimoji="1" lang="ja-JP" altLang="en-US"/>
          </a:p>
        </p:txBody>
      </p:sp>
    </p:spTree>
    <p:extLst>
      <p:ext uri="{BB962C8B-B14F-4D97-AF65-F5344CB8AC3E}">
        <p14:creationId xmlns:p14="http://schemas.microsoft.com/office/powerpoint/2010/main" val="385503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9"/>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D74A69-8AE8-4FC7-B382-8F76A99AFFAE}" type="datetimeFigureOut">
              <a:rPr kumimoji="1" lang="ja-JP" altLang="en-US" smtClean="0"/>
              <a:t>2026/3/13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824635-5C88-4F46-9B9F-55133950FE5F}" type="slidenum">
              <a:rPr kumimoji="1" lang="ja-JP" altLang="en-US" smtClean="0"/>
              <a:t>‹#›</a:t>
            </a:fld>
            <a:endParaRPr kumimoji="1" lang="ja-JP" altLang="en-US"/>
          </a:p>
        </p:txBody>
      </p:sp>
    </p:spTree>
    <p:extLst>
      <p:ext uri="{BB962C8B-B14F-4D97-AF65-F5344CB8AC3E}">
        <p14:creationId xmlns:p14="http://schemas.microsoft.com/office/powerpoint/2010/main" val="286782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D74A69-8AE8-4FC7-B382-8F76A99AFFAE}" type="datetimeFigureOut">
              <a:rPr kumimoji="1" lang="ja-JP" altLang="en-US" smtClean="0"/>
              <a:t>2026/3/13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824635-5C88-4F46-9B9F-55133950FE5F}" type="slidenum">
              <a:rPr kumimoji="1" lang="ja-JP" altLang="en-US" smtClean="0"/>
              <a:t>‹#›</a:t>
            </a:fld>
            <a:endParaRPr kumimoji="1" lang="ja-JP" altLang="en-US"/>
          </a:p>
        </p:txBody>
      </p:sp>
    </p:spTree>
    <p:extLst>
      <p:ext uri="{BB962C8B-B14F-4D97-AF65-F5344CB8AC3E}">
        <p14:creationId xmlns:p14="http://schemas.microsoft.com/office/powerpoint/2010/main" val="331030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74A69-8AE8-4FC7-B382-8F76A99AFFAE}" type="datetimeFigureOut">
              <a:rPr kumimoji="1" lang="ja-JP" altLang="en-US" smtClean="0"/>
              <a:t>2026/3/13</a:t>
            </a:fld>
            <a:endParaRPr kumimoji="1" lang="ja-JP" altLang="en-US"/>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24635-5C88-4F46-9B9F-55133950FE5F}" type="slidenum">
              <a:rPr kumimoji="1" lang="ja-JP" altLang="en-US" smtClean="0"/>
              <a:t>‹#›</a:t>
            </a:fld>
            <a:endParaRPr kumimoji="1" lang="ja-JP" altLang="en-US"/>
          </a:p>
        </p:txBody>
      </p:sp>
    </p:spTree>
    <p:extLst>
      <p:ext uri="{BB962C8B-B14F-4D97-AF65-F5344CB8AC3E}">
        <p14:creationId xmlns:p14="http://schemas.microsoft.com/office/powerpoint/2010/main" val="4188773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899F4-E1B9-45F1-B83C-C9586EEA9A5C}" type="datetime1">
              <a:rPr kumimoji="1" lang="ja-JP" altLang="en-US" smtClean="0"/>
              <a:t>2026/3/13</a:t>
            </a:fld>
            <a:endParaRPr kumimoji="1" lang="ja-JP" altLang="en-US"/>
          </a:p>
        </p:txBody>
      </p:sp>
      <p:sp>
        <p:nvSpPr>
          <p:cNvPr id="5" name="フッター プレースホルダ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7527206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395" rtl="0" eaLnBrk="1" latinLnBrk="0" hangingPunct="1">
        <a:spcBef>
          <a:spcPct val="0"/>
        </a:spcBef>
        <a:buNone/>
        <a:defRPr kumimoji="1" sz="4400" kern="1200">
          <a:solidFill>
            <a:schemeClr val="tx1"/>
          </a:solidFill>
          <a:latin typeface="+mj-lt"/>
          <a:ea typeface="+mj-ea"/>
          <a:cs typeface="+mj-cs"/>
        </a:defRPr>
      </a:lvl1pPr>
    </p:titleStyle>
    <p:bodyStyle>
      <a:lvl1pPr marL="342898" indent="-342898" algn="l" defTabSz="91439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46" indent="-285749" algn="l" defTabSz="91439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93" indent="-228599" algn="l" defTabSz="91439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91"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388"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585"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83"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80"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77"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FCCB34-BBA1-C814-08E6-5089DC80A34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7C07AF9-4B73-C625-C074-371D366C8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82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図 2" descr="グラフィカル ユーザー インターフェイス, アプリケーション, Word&#10;&#10;自動的に生成された説明">
            <a:extLst>
              <a:ext uri="{FF2B5EF4-FFF2-40B4-BE49-F238E27FC236}">
                <a16:creationId xmlns:a16="http://schemas.microsoft.com/office/drawing/2014/main" id="{010F7E11-7CC9-8512-12BB-77ABCB1D4DC7}"/>
              </a:ext>
            </a:extLst>
          </p:cNvPr>
          <p:cNvPicPr>
            <a:picLocks noChangeAspect="1"/>
          </p:cNvPicPr>
          <p:nvPr/>
        </p:nvPicPr>
        <p:blipFill rotWithShape="1">
          <a:blip r:embed="rId3"/>
          <a:srcRect t="18"/>
          <a:stretch/>
        </p:blipFill>
        <p:spPr>
          <a:xfrm>
            <a:off x="8204" y="1282"/>
            <a:ext cx="9897796" cy="6856718"/>
          </a:xfrm>
          <a:prstGeom prst="rect">
            <a:avLst/>
          </a:prstGeom>
        </p:spPr>
      </p:pic>
      <p:sp>
        <p:nvSpPr>
          <p:cNvPr id="4" name="テキスト ボックス 3">
            <a:extLst>
              <a:ext uri="{FF2B5EF4-FFF2-40B4-BE49-F238E27FC236}">
                <a16:creationId xmlns:a16="http://schemas.microsoft.com/office/drawing/2014/main" id="{EBF9238F-583D-7FFF-421B-2BF741930637}"/>
              </a:ext>
            </a:extLst>
          </p:cNvPr>
          <p:cNvSpPr txBox="1"/>
          <p:nvPr/>
        </p:nvSpPr>
        <p:spPr>
          <a:xfrm>
            <a:off x="1796083" y="2230737"/>
            <a:ext cx="7918846"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災害時の迅速派遣対応と</a:t>
            </a:r>
            <a:endParaRPr kumimoji="1" lang="en-US" altLang="ja-JP" sz="3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円滑な手続き処理に向けた</a:t>
            </a:r>
            <a:r>
              <a:rPr kumimoji="1" lang="ja-JP" altLang="en-US" sz="3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新機能</a:t>
            </a:r>
            <a:endParaRPr kumimoji="1" lang="en-US" altLang="ja-JP" sz="3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dirty="0">
              <a:latin typeface="Calibri" panose="020F0502020204030204"/>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Calibri" panose="020F0502020204030204"/>
                <a:ea typeface="游ゴシック" panose="020B0400000000000000" pitchFamily="50" charset="-128"/>
              </a:rPr>
              <a:t>災害時支援人材の育成と確保を次のステージへ。</a:t>
            </a:r>
            <a:endParaRPr kumimoji="1" lang="ja-JP" altLang="en-US" sz="240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3DCAD17A-4BD8-5DA3-1C59-B08F2713A6E6}"/>
              </a:ext>
            </a:extLst>
          </p:cNvPr>
          <p:cNvSpPr txBox="1">
            <a:spLocks/>
          </p:cNvSpPr>
          <p:nvPr/>
        </p:nvSpPr>
        <p:spPr>
          <a:xfrm>
            <a:off x="7597861" y="6492094"/>
            <a:ext cx="2311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733"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r" defTabSz="914395" rtl="0" eaLnBrk="1" fontAlgn="auto" latinLnBrk="0" hangingPunct="1">
              <a:lnSpc>
                <a:spcPct val="100000"/>
              </a:lnSpc>
              <a:spcBef>
                <a:spcPts val="0"/>
              </a:spcBef>
              <a:spcAft>
                <a:spcPts val="0"/>
              </a:spcAft>
              <a:buClrTx/>
              <a:buSzTx/>
              <a:buFontTx/>
              <a:buNone/>
              <a:tabLst/>
              <a:defRPr/>
            </a:pPr>
            <a:fld id="{6F50E990-6630-4F61-9AAA-819E905917C8}" type="slidenum">
              <a:rPr kumimoji="1" lang="ja-JP" altLang="en-US" sz="1600" b="1" i="0" u="none" strike="noStrike" kern="1200" cap="none" spc="0" normalizeH="0" baseline="0" noProof="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pPr marL="0" marR="0" lvl="0" indent="0" algn="r" defTabSz="914395" rtl="0" eaLnBrk="1" fontAlgn="auto" latinLnBrk="0" hangingPunct="1">
                <a:lnSpc>
                  <a:spcPct val="100000"/>
                </a:lnSpc>
                <a:spcBef>
                  <a:spcPts val="0"/>
                </a:spcBef>
                <a:spcAft>
                  <a:spcPts val="0"/>
                </a:spcAft>
                <a:buClrTx/>
                <a:buSzTx/>
                <a:buFontTx/>
                <a:buNone/>
                <a:tabLst/>
                <a:defRPr/>
              </a:pPr>
              <a:t>1</a:t>
            </a:fld>
            <a:endParaRPr kumimoji="1" lang="ja-JP" altLang="en-US" sz="1600" b="1"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p:txBody>
      </p:sp>
    </p:spTree>
    <p:extLst>
      <p:ext uri="{BB962C8B-B14F-4D97-AF65-F5344CB8AC3E}">
        <p14:creationId xmlns:p14="http://schemas.microsoft.com/office/powerpoint/2010/main" val="90254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5EB36-02D8-50C9-0DB4-6428F1AB0E0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526C3C-45C7-3DD0-FF3C-D51F61F22B21}"/>
              </a:ext>
            </a:extLst>
          </p:cNvPr>
          <p:cNvSpPr/>
          <p:nvPr/>
        </p:nvSpPr>
        <p:spPr>
          <a:xfrm>
            <a:off x="0" y="2347"/>
            <a:ext cx="9906000" cy="327492"/>
          </a:xfrm>
          <a:prstGeom prst="rect">
            <a:avLst/>
          </a:prstGeom>
          <a:solidFill>
            <a:schemeClr val="tx2"/>
          </a:solidFill>
          <a:ln>
            <a:noFill/>
          </a:ln>
        </p:spPr>
        <p:txBody>
          <a:bodyPr vert="horz" lIns="91440" tIns="45720" rIns="91440" bIns="45720" rtlCol="0" anchor="ctr">
            <a:normAutofit fontScale="92500" lnSpcReduction="20000"/>
          </a:bodyPr>
          <a:lstStyle/>
          <a:p>
            <a:pPr marL="0" marR="0" lvl="0" indent="0" algn="ctr" defTabSz="457197"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ｺﾞｼｯｸM" panose="020B0609000000000000" pitchFamily="49" charset="-128"/>
                <a:ea typeface="HGｺﾞｼｯｸM" panose="020B0609000000000000" pitchFamily="49" charset="-128"/>
                <a:cs typeface="+mn-cs"/>
              </a:rPr>
              <a:t>災害時の迅速派遣対応と円滑な手続き処理に向けた新機能</a:t>
            </a:r>
          </a:p>
        </p:txBody>
      </p:sp>
      <p:grpSp>
        <p:nvGrpSpPr>
          <p:cNvPr id="16" name="グループ化 15">
            <a:extLst>
              <a:ext uri="{FF2B5EF4-FFF2-40B4-BE49-F238E27FC236}">
                <a16:creationId xmlns:a16="http://schemas.microsoft.com/office/drawing/2014/main" id="{0E91F83D-A643-77CD-08E8-D5FBAAB1E83E}"/>
              </a:ext>
            </a:extLst>
          </p:cNvPr>
          <p:cNvGrpSpPr/>
          <p:nvPr/>
        </p:nvGrpSpPr>
        <p:grpSpPr>
          <a:xfrm>
            <a:off x="129261" y="1331408"/>
            <a:ext cx="9597544" cy="2647589"/>
            <a:chOff x="131273" y="1318059"/>
            <a:chExt cx="8859271" cy="2074565"/>
          </a:xfrm>
        </p:grpSpPr>
        <p:sp>
          <p:nvSpPr>
            <p:cNvPr id="17" name="正方形/長方形 16">
              <a:extLst>
                <a:ext uri="{FF2B5EF4-FFF2-40B4-BE49-F238E27FC236}">
                  <a16:creationId xmlns:a16="http://schemas.microsoft.com/office/drawing/2014/main" id="{226396C1-12C5-7185-7BA6-1B9BA0916594}"/>
                </a:ext>
              </a:extLst>
            </p:cNvPr>
            <p:cNvSpPr/>
            <p:nvPr/>
          </p:nvSpPr>
          <p:spPr>
            <a:xfrm>
              <a:off x="134112" y="1581999"/>
              <a:ext cx="8856432" cy="1810625"/>
            </a:xfrm>
            <a:prstGeom prst="rect">
              <a:avLst/>
            </a:prstGeom>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tIns="180000" rtlCol="0" anchor="ctr"/>
            <a:lstStyle/>
            <a:p>
              <a:pPr marL="285750" marR="0" lvl="0" indent="-285750" algn="l" defTabSz="91412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令和</a:t>
              </a:r>
              <a:r>
                <a:rPr kumimoji="1" lang="en-US" altLang="ja-JP"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6</a:t>
              </a:r>
              <a:r>
                <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7</a:t>
              </a:r>
              <a:r>
                <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年度 災害対策</a:t>
              </a:r>
              <a:r>
                <a:rPr kumimoji="1" lang="en-US" altLang="ja-JP"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WG</a:t>
              </a:r>
              <a:r>
                <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で活動の検証と今後の課題を整理</a:t>
              </a:r>
              <a:endParaRPr kumimoji="1" lang="en-US" altLang="ja-JP"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0" marR="0" lvl="0" indent="0" algn="l" defTabSz="91412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309553" marR="0" lvl="0" indent="-309553" algn="l" defTabSz="91412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整理された方針に沿い順次整備を進める中、「災害時支援人材の育成・確保」のため、災害時の迅速派遣対応と円滑な手続き処理に向けた新たな機能を日臨技の会員システムに実装することを決定</a:t>
              </a:r>
              <a:endParaRPr kumimoji="1" lang="en-US" altLang="ja-JP"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0" marR="0" lvl="0" indent="0" algn="l" defTabSz="91412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309553" marR="0" lvl="0" indent="-309553" algn="l" defTabSz="91412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en-US" altLang="ja-JP"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2026</a:t>
              </a:r>
              <a:r>
                <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年</a:t>
              </a:r>
              <a:r>
                <a:rPr kumimoji="1" lang="en-US" altLang="ja-JP" sz="1800" b="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mn-cs"/>
                </a:rPr>
                <a:t>4</a:t>
              </a:r>
              <a:r>
                <a:rPr kumimoji="1" lang="ja-JP" altLang="en-US" sz="1800" b="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mn-cs"/>
                </a:rPr>
                <a:t>月提供開始</a:t>
              </a:r>
              <a:r>
                <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（予定）</a:t>
              </a:r>
              <a:endParaRPr kumimoji="1" lang="en-US" altLang="ja-JP" sz="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sp>
          <p:nvSpPr>
            <p:cNvPr id="18" name="角丸四角形 17">
              <a:extLst>
                <a:ext uri="{FF2B5EF4-FFF2-40B4-BE49-F238E27FC236}">
                  <a16:creationId xmlns:a16="http://schemas.microsoft.com/office/drawing/2014/main" id="{33978209-CDBD-CEA8-E52C-8B939AE6CED8}"/>
                </a:ext>
              </a:extLst>
            </p:cNvPr>
            <p:cNvSpPr/>
            <p:nvPr/>
          </p:nvSpPr>
          <p:spPr>
            <a:xfrm>
              <a:off x="131273" y="1318059"/>
              <a:ext cx="2268487" cy="275841"/>
            </a:xfrm>
            <a:prstGeom prst="roundRect">
              <a:avLst/>
            </a:prstGeom>
            <a:solidFill>
              <a:schemeClr val="accent1">
                <a:lumMod val="20000"/>
                <a:lumOff val="80000"/>
              </a:schemeClr>
            </a:solidFill>
            <a:ln w="19050">
              <a:solidFill>
                <a:schemeClr val="tx2">
                  <a:lumMod val="50000"/>
                </a:schemeClr>
              </a:solidFill>
            </a:ln>
          </p:spPr>
          <p:style>
            <a:lnRef idx="1">
              <a:schemeClr val="accent3"/>
            </a:lnRef>
            <a:fillRef idx="2">
              <a:schemeClr val="accent3"/>
            </a:fillRef>
            <a:effectRef idx="1">
              <a:schemeClr val="accent3"/>
            </a:effectRef>
            <a:fontRef idx="minor">
              <a:schemeClr val="dk1"/>
            </a:fontRef>
          </p:style>
          <p:txBody>
            <a:bodyPr tIns="72001" bIns="0" rtlCol="0" anchor="ctr"/>
            <a:lstStyle/>
            <a:p>
              <a:pPr marL="0" marR="0" lvl="0" indent="0" algn="ctr" defTabSz="91412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ポイント</a:t>
              </a:r>
            </a:p>
          </p:txBody>
        </p:sp>
      </p:grpSp>
      <p:pic>
        <p:nvPicPr>
          <p:cNvPr id="2058" name="Picture 10" descr="プログラマーのイラスト">
            <a:extLst>
              <a:ext uri="{FF2B5EF4-FFF2-40B4-BE49-F238E27FC236}">
                <a16:creationId xmlns:a16="http://schemas.microsoft.com/office/drawing/2014/main" id="{F670C317-7EBE-42EA-E309-DA1ED21C5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018" y="3077149"/>
            <a:ext cx="1445128" cy="1159714"/>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2">
            <a:extLst>
              <a:ext uri="{FF2B5EF4-FFF2-40B4-BE49-F238E27FC236}">
                <a16:creationId xmlns:a16="http://schemas.microsoft.com/office/drawing/2014/main" id="{418C6971-2FB0-701B-1976-D4A8C17437AC}"/>
              </a:ext>
            </a:extLst>
          </p:cNvPr>
          <p:cNvSpPr>
            <a:spLocks noChangeArrowheads="1"/>
          </p:cNvSpPr>
          <p:nvPr/>
        </p:nvSpPr>
        <p:spPr bwMode="auto">
          <a:xfrm>
            <a:off x="194519" y="4494728"/>
            <a:ext cx="7391137" cy="1513266"/>
          </a:xfrm>
          <a:prstGeom prst="roundRect">
            <a:avLst>
              <a:gd name="adj" fmla="val 4856"/>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headEnd/>
            <a:tailEnd/>
          </a:ln>
          <a:effectLst>
            <a:outerShdw blurRad="40000" dist="20000" dir="5400000" rotWithShape="0">
              <a:srgbClr val="000000">
                <a:alpha val="38000"/>
              </a:srgbClr>
            </a:outerShdw>
          </a:effectLst>
        </p:spPr>
        <p:txBody>
          <a:bodyPr wrap="none" lIns="95789" tIns="47895" rIns="95789" bIns="47895"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臨床検査技師の</a:t>
            </a:r>
            <a:r>
              <a:rPr kumimoji="1" lang="ja-JP" altLang="en-US" sz="2800" b="0"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専門性を</a:t>
            </a:r>
            <a:endParaRPr kumimoji="1" lang="en-US" altLang="ja-JP" sz="2800" b="0"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kern="0" dirty="0">
                <a:solidFill>
                  <a:prstClr val="black"/>
                </a:solidFill>
                <a:latin typeface="ＭＳ Ｐゴシック" panose="020B0600070205080204" pitchFamily="50" charset="-128"/>
                <a:ea typeface="ＭＳ Ｐゴシック" panose="020B0600070205080204" pitchFamily="50" charset="-128"/>
              </a:rPr>
              <a:t>より</a:t>
            </a:r>
            <a:r>
              <a:rPr kumimoji="1" lang="ja-JP" altLang="en-US" sz="2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災害支援</a:t>
            </a:r>
            <a:r>
              <a:rPr kumimoji="1" lang="ja-JP" altLang="en-US" sz="2800" kern="0" dirty="0">
                <a:solidFill>
                  <a:prstClr val="black"/>
                </a:solidFill>
                <a:latin typeface="ＭＳ Ｐゴシック" panose="020B0600070205080204" pitchFamily="50" charset="-128"/>
                <a:ea typeface="ＭＳ Ｐゴシック" panose="020B0600070205080204" pitchFamily="50" charset="-128"/>
              </a:rPr>
              <a:t>に活かすための</a:t>
            </a:r>
            <a:endParaRPr kumimoji="1" lang="en-US" altLang="ja-JP" sz="2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新たなシステム</a:t>
            </a:r>
            <a:r>
              <a:rPr kumimoji="1" lang="ja-JP" altLang="en-US" sz="280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が動き出します</a:t>
            </a:r>
            <a:r>
              <a:rPr kumimoji="1" lang="ja-JP" altLang="en-US" sz="2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2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スライド番号プレースホルダー 1">
            <a:extLst>
              <a:ext uri="{FF2B5EF4-FFF2-40B4-BE49-F238E27FC236}">
                <a16:creationId xmlns:a16="http://schemas.microsoft.com/office/drawing/2014/main" id="{A324A261-FA3A-0CC2-AE2D-6304AE08FDF1}"/>
              </a:ext>
            </a:extLst>
          </p:cNvPr>
          <p:cNvSpPr txBox="1">
            <a:spLocks/>
          </p:cNvSpPr>
          <p:nvPr/>
        </p:nvSpPr>
        <p:spPr>
          <a:xfrm>
            <a:off x="7597861" y="6492094"/>
            <a:ext cx="2311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733"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r" defTabSz="914395" rtl="0" eaLnBrk="1" fontAlgn="auto" latinLnBrk="0" hangingPunct="1">
              <a:lnSpc>
                <a:spcPct val="100000"/>
              </a:lnSpc>
              <a:spcBef>
                <a:spcPts val="0"/>
              </a:spcBef>
              <a:spcAft>
                <a:spcPts val="0"/>
              </a:spcAft>
              <a:buClrTx/>
              <a:buSzTx/>
              <a:buFontTx/>
              <a:buNone/>
              <a:tabLst/>
              <a:defRPr/>
            </a:pPr>
            <a:fld id="{6F50E990-6630-4F61-9AAA-819E905917C8}" type="slidenum">
              <a:rPr kumimoji="1" lang="ja-JP" altLang="en-US" sz="1600" b="1" i="0" u="none" strike="noStrike" kern="1200" cap="none" spc="0" normalizeH="0" baseline="0" noProof="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pPr marL="0" marR="0" lvl="0" indent="0" algn="r" defTabSz="914395" rtl="0" eaLnBrk="1" fontAlgn="auto" latinLnBrk="0" hangingPunct="1">
                <a:lnSpc>
                  <a:spcPct val="100000"/>
                </a:lnSpc>
                <a:spcBef>
                  <a:spcPts val="0"/>
                </a:spcBef>
                <a:spcAft>
                  <a:spcPts val="0"/>
                </a:spcAft>
                <a:buClrTx/>
                <a:buSzTx/>
                <a:buFontTx/>
                <a:buNone/>
                <a:tabLst/>
                <a:defRPr/>
              </a:pPr>
              <a:t>2</a:t>
            </a:fld>
            <a:endParaRPr kumimoji="1" lang="ja-JP" altLang="en-US" sz="1600" b="1"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p:txBody>
      </p:sp>
      <p:pic>
        <p:nvPicPr>
          <p:cNvPr id="1026" name="Picture 2" descr="会議でプレゼンをする人のイラスト（女性）">
            <a:extLst>
              <a:ext uri="{FF2B5EF4-FFF2-40B4-BE49-F238E27FC236}">
                <a16:creationId xmlns:a16="http://schemas.microsoft.com/office/drawing/2014/main" id="{8966A713-0E0E-4BC0-9C40-8D71EBB38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584" y="390302"/>
            <a:ext cx="1969930" cy="20401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災害医療特殊部隊のイラスト">
            <a:extLst>
              <a:ext uri="{FF2B5EF4-FFF2-40B4-BE49-F238E27FC236}">
                <a16:creationId xmlns:a16="http://schemas.microsoft.com/office/drawing/2014/main" id="{39CEF6B9-FEAF-7DBF-A5E6-1D891B827D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3549" y="4375384"/>
            <a:ext cx="1804108" cy="3436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54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8D5FC-7849-D89D-8308-FA1105771F9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BB698C06-C965-B2EF-B0C4-F3B1C065B67D}"/>
              </a:ext>
            </a:extLst>
          </p:cNvPr>
          <p:cNvSpPr/>
          <p:nvPr/>
        </p:nvSpPr>
        <p:spPr>
          <a:xfrm>
            <a:off x="0" y="2347"/>
            <a:ext cx="9906000" cy="327492"/>
          </a:xfrm>
          <a:prstGeom prst="rect">
            <a:avLst/>
          </a:prstGeom>
          <a:solidFill>
            <a:schemeClr val="tx2"/>
          </a:solidFill>
          <a:ln>
            <a:noFill/>
          </a:ln>
        </p:spPr>
        <p:txBody>
          <a:bodyPr vert="horz" lIns="91440" tIns="45720" rIns="91440" bIns="45720" rtlCol="0" anchor="ctr">
            <a:normAutofit fontScale="92500" lnSpcReduction="20000"/>
          </a:bodyPr>
          <a:lstStyle/>
          <a:p>
            <a:pPr marL="0" marR="0" lvl="0" indent="0" algn="ctr" defTabSz="457197"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ｺﾞｼｯｸM" panose="020B0609000000000000" pitchFamily="49" charset="-128"/>
                <a:ea typeface="HGｺﾞｼｯｸM" panose="020B0609000000000000" pitchFamily="49" charset="-128"/>
                <a:cs typeface="+mn-cs"/>
              </a:rPr>
              <a:t>実装予定の新機能の内容</a:t>
            </a:r>
          </a:p>
        </p:txBody>
      </p:sp>
      <p:sp>
        <p:nvSpPr>
          <p:cNvPr id="5" name="スライド番号プレースホルダー 1">
            <a:extLst>
              <a:ext uri="{FF2B5EF4-FFF2-40B4-BE49-F238E27FC236}">
                <a16:creationId xmlns:a16="http://schemas.microsoft.com/office/drawing/2014/main" id="{B3773C5C-5224-4920-59EC-C0380E6C6FD2}"/>
              </a:ext>
            </a:extLst>
          </p:cNvPr>
          <p:cNvSpPr>
            <a:spLocks noGrp="1"/>
          </p:cNvSpPr>
          <p:nvPr>
            <p:ph type="sldNum" sz="quarter" idx="12"/>
          </p:nvPr>
        </p:nvSpPr>
        <p:spPr>
          <a:xfrm>
            <a:off x="7597861" y="6492092"/>
            <a:ext cx="2311400" cy="365125"/>
          </a:xfrm>
        </p:spPr>
        <p:txBody>
          <a:bodyPr/>
          <a:lstStyle/>
          <a:p>
            <a:pPr marL="0" marR="0" lvl="0" indent="0" algn="r" defTabSz="914395" rtl="0" eaLnBrk="1" fontAlgn="auto" latinLnBrk="0" hangingPunct="1">
              <a:lnSpc>
                <a:spcPct val="100000"/>
              </a:lnSpc>
              <a:spcBef>
                <a:spcPts val="0"/>
              </a:spcBef>
              <a:spcAft>
                <a:spcPts val="0"/>
              </a:spcAft>
              <a:buClrTx/>
              <a:buSzTx/>
              <a:buFontTx/>
              <a:buNone/>
              <a:tabLst/>
              <a:defRPr/>
            </a:pPr>
            <a:fld id="{6F50E990-6630-4F61-9AAA-819E905917C8}" type="slidenum">
              <a:rPr kumimoji="1" lang="ja-JP" altLang="en-US" sz="1600" b="1" i="0" u="none" strike="noStrike" kern="1200" cap="none" spc="0" normalizeH="0" baseline="0" noProof="0">
                <a:ln>
                  <a:noFill/>
                </a:ln>
                <a:solidFill>
                  <a:prstClr val="black"/>
                </a:solidFill>
                <a:effectLst/>
                <a:uLnTx/>
                <a:uFillTx/>
                <a:latin typeface="HGｺﾞｼｯｸM" panose="020B0609000000000000" pitchFamily="49" charset="-128"/>
                <a:ea typeface="HGｺﾞｼｯｸM" panose="020B0609000000000000" pitchFamily="49" charset="-128"/>
                <a:cs typeface="+mn-cs"/>
              </a:rPr>
              <a:pPr marL="0" marR="0" lvl="0" indent="0" algn="r" defTabSz="914395" rtl="0" eaLnBrk="1" fontAlgn="auto" latinLnBrk="0" hangingPunct="1">
                <a:lnSpc>
                  <a:spcPct val="100000"/>
                </a:lnSpc>
                <a:spcBef>
                  <a:spcPts val="0"/>
                </a:spcBef>
                <a:spcAft>
                  <a:spcPts val="0"/>
                </a:spcAft>
                <a:buClrTx/>
                <a:buSzTx/>
                <a:buFontTx/>
                <a:buNone/>
                <a:tabLst/>
                <a:defRPr/>
              </a:pPr>
              <a:t>3</a:t>
            </a:fld>
            <a:endParaRPr kumimoji="1" lang="ja-JP" altLang="en-US" sz="1600" b="1"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p:txBody>
      </p:sp>
      <p:sp>
        <p:nvSpPr>
          <p:cNvPr id="49" name="AutoShape 2">
            <a:extLst>
              <a:ext uri="{FF2B5EF4-FFF2-40B4-BE49-F238E27FC236}">
                <a16:creationId xmlns:a16="http://schemas.microsoft.com/office/drawing/2014/main" id="{B747005C-E7FB-57F1-D26C-A4B774194A87}"/>
              </a:ext>
            </a:extLst>
          </p:cNvPr>
          <p:cNvSpPr>
            <a:spLocks noChangeArrowheads="1"/>
          </p:cNvSpPr>
          <p:nvPr/>
        </p:nvSpPr>
        <p:spPr bwMode="auto">
          <a:xfrm>
            <a:off x="373685" y="5803161"/>
            <a:ext cx="9174828" cy="926529"/>
          </a:xfrm>
          <a:prstGeom prst="roundRect">
            <a:avLst>
              <a:gd name="adj" fmla="val 4856"/>
            </a:avLst>
          </a:prstGeom>
          <a:solidFill>
            <a:schemeClr val="accent1">
              <a:lumMod val="20000"/>
              <a:lumOff val="80000"/>
            </a:schemeClr>
          </a:solidFill>
          <a:ln>
            <a:solidFill>
              <a:schemeClr val="accent1">
                <a:lumMod val="20000"/>
                <a:lumOff val="80000"/>
              </a:schemeClr>
            </a:solidFill>
            <a:headEnd/>
            <a:tailEnd/>
          </a:ln>
        </p:spPr>
        <p:style>
          <a:lnRef idx="1">
            <a:schemeClr val="accent6"/>
          </a:lnRef>
          <a:fillRef idx="2">
            <a:schemeClr val="accent6"/>
          </a:fillRef>
          <a:effectRef idx="1">
            <a:schemeClr val="accent6"/>
          </a:effectRef>
          <a:fontRef idx="minor">
            <a:schemeClr val="dk1"/>
          </a:fontRef>
        </p:style>
        <p:txBody>
          <a:bodyPr wrap="none" lIns="95789" tIns="47895" rIns="95789" bIns="47895"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臨床検査技師による災害支援をもっと迅速に、もっとスムーズに。</a:t>
            </a:r>
            <a:endParaRPr kumimoji="1" lang="en-US" altLang="ja-JP"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支援の力を、</a:t>
            </a:r>
            <a:r>
              <a:rPr kumimoji="1" lang="ja-JP" altLang="en-US" sz="2000" b="0" i="0" u="none" strike="noStrike" kern="0" cap="none" spc="0" normalizeH="0" baseline="0" noProof="0" dirty="0">
                <a:ln>
                  <a:noFill/>
                </a:ln>
                <a:solidFill>
                  <a:srgbClr val="FF0000"/>
                </a:solidFill>
                <a:effectLst/>
                <a:uLnTx/>
                <a:uFillTx/>
                <a:latin typeface="Calibri"/>
                <a:ea typeface="ＭＳ Ｐゴシック" panose="020B0600070205080204" pitchFamily="50" charset="-128"/>
                <a:cs typeface="+mn-cs"/>
              </a:rPr>
              <a:t>全国からひとつに</a:t>
            </a:r>
            <a:r>
              <a:rPr kumimoji="1"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束ねることで、即応力が高められるようになります。</a:t>
            </a:r>
          </a:p>
        </p:txBody>
      </p:sp>
      <p:sp>
        <p:nvSpPr>
          <p:cNvPr id="63" name="AutoShape 2">
            <a:extLst>
              <a:ext uri="{FF2B5EF4-FFF2-40B4-BE49-F238E27FC236}">
                <a16:creationId xmlns:a16="http://schemas.microsoft.com/office/drawing/2014/main" id="{0B8FC285-C911-43D3-4D60-90CEF6AD3917}"/>
              </a:ext>
            </a:extLst>
          </p:cNvPr>
          <p:cNvSpPr>
            <a:spLocks noChangeArrowheads="1"/>
          </p:cNvSpPr>
          <p:nvPr/>
        </p:nvSpPr>
        <p:spPr bwMode="auto">
          <a:xfrm>
            <a:off x="-1" y="332554"/>
            <a:ext cx="9905999" cy="445824"/>
          </a:xfrm>
          <a:prstGeom prst="roundRect">
            <a:avLst>
              <a:gd name="adj" fmla="val 4856"/>
            </a:avLst>
          </a:prstGeom>
          <a:solidFill>
            <a:schemeClr val="accent1">
              <a:lumMod val="20000"/>
              <a:lumOff val="80000"/>
            </a:schemeClr>
          </a:solidFill>
          <a:ln>
            <a:solidFill>
              <a:schemeClr val="accent1">
                <a:lumMod val="20000"/>
                <a:lumOff val="80000"/>
              </a:schemeClr>
            </a:solidFill>
            <a:headEnd/>
            <a:tailEnd/>
          </a:ln>
        </p:spPr>
        <p:style>
          <a:lnRef idx="1">
            <a:schemeClr val="accent6"/>
          </a:lnRef>
          <a:fillRef idx="2">
            <a:schemeClr val="accent6"/>
          </a:fillRef>
          <a:effectRef idx="1">
            <a:schemeClr val="accent6"/>
          </a:effectRef>
          <a:fontRef idx="minor">
            <a:schemeClr val="dk1"/>
          </a:fontRef>
        </p:style>
        <p:txBody>
          <a:bodyPr wrap="none" lIns="95789" tIns="47895" rIns="95789" bIns="47895"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災害時の派遣支援者を人材バンクとして把握可能に</a:t>
            </a:r>
            <a:endParaRPr kumimoji="1" lang="ja-JP" altLang="en-US" sz="24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4" name="正方形/長方形 53">
            <a:extLst>
              <a:ext uri="{FF2B5EF4-FFF2-40B4-BE49-F238E27FC236}">
                <a16:creationId xmlns:a16="http://schemas.microsoft.com/office/drawing/2014/main" id="{140D9385-CF41-B03D-9543-9BEDFC24B7C8}"/>
              </a:ext>
            </a:extLst>
          </p:cNvPr>
          <p:cNvSpPr/>
          <p:nvPr/>
        </p:nvSpPr>
        <p:spPr>
          <a:xfrm>
            <a:off x="132338" y="1037825"/>
            <a:ext cx="9594468" cy="2117453"/>
          </a:xfrm>
          <a:prstGeom prst="rect">
            <a:avLst/>
          </a:prstGeom>
          <a:noFill/>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tIns="180000" rtlCol="0" anchor="ctr"/>
          <a:lstStyle/>
          <a:p>
            <a:pPr marR="0" lvl="0" algn="l" defTabSz="914120" rtl="0" eaLnBrk="1" fontAlgn="base" latinLnBrk="0" hangingPunct="1">
              <a:lnSpc>
                <a:spcPct val="100000"/>
              </a:lnSpc>
              <a:spcBef>
                <a:spcPct val="0"/>
              </a:spcBef>
              <a:spcAft>
                <a:spcPct val="0"/>
              </a:spcAft>
              <a:buClrTx/>
              <a:buSzTx/>
              <a:tabLst/>
              <a:defRPr/>
            </a:pPr>
            <a:endParaRPr kumimoji="1" lang="en-US" altLang="ja-JP" sz="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sp>
        <p:nvSpPr>
          <p:cNvPr id="55" name="角丸四角形 17">
            <a:extLst>
              <a:ext uri="{FF2B5EF4-FFF2-40B4-BE49-F238E27FC236}">
                <a16:creationId xmlns:a16="http://schemas.microsoft.com/office/drawing/2014/main" id="{5CE59BBA-7C75-0BFF-B85F-2843460702B6}"/>
              </a:ext>
            </a:extLst>
          </p:cNvPr>
          <p:cNvSpPr/>
          <p:nvPr/>
        </p:nvSpPr>
        <p:spPr>
          <a:xfrm>
            <a:off x="129263" y="906069"/>
            <a:ext cx="2457528" cy="249573"/>
          </a:xfrm>
          <a:prstGeom prst="roundRect">
            <a:avLst/>
          </a:prstGeom>
          <a:solidFill>
            <a:schemeClr val="accent1">
              <a:lumMod val="20000"/>
              <a:lumOff val="80000"/>
            </a:schemeClr>
          </a:solidFill>
          <a:ln w="19050">
            <a:solidFill>
              <a:schemeClr val="tx2">
                <a:lumMod val="50000"/>
              </a:schemeClr>
            </a:solidFill>
          </a:ln>
        </p:spPr>
        <p:style>
          <a:lnRef idx="1">
            <a:schemeClr val="accent3"/>
          </a:lnRef>
          <a:fillRef idx="2">
            <a:schemeClr val="accent3"/>
          </a:fillRef>
          <a:effectRef idx="1">
            <a:schemeClr val="accent3"/>
          </a:effectRef>
          <a:fontRef idx="minor">
            <a:schemeClr val="dk1"/>
          </a:fontRef>
        </p:style>
        <p:txBody>
          <a:bodyPr tIns="72001" bIns="0" rtlCol="0" anchor="ctr"/>
          <a:lstStyle/>
          <a:p>
            <a:pPr marL="0" marR="0" lvl="0" indent="0" algn="ctr" defTabSz="914120" rtl="0" eaLnBrk="1" fontAlgn="base" latinLnBrk="0" hangingPunct="1">
              <a:lnSpc>
                <a:spcPct val="100000"/>
              </a:lnSpc>
              <a:spcBef>
                <a:spcPct val="0"/>
              </a:spcBef>
              <a:spcAft>
                <a:spcPct val="0"/>
              </a:spcAft>
              <a:buClrTx/>
              <a:buSzTx/>
              <a:buFontTx/>
              <a:buNone/>
              <a:tabLst/>
              <a:defRPr/>
            </a:pPr>
            <a:r>
              <a:rPr kumimoji="1" lang="ja-JP" altLang="en-US" b="1" dirty="0">
                <a:solidFill>
                  <a:prstClr val="black"/>
                </a:solidFill>
                <a:latin typeface="メイリオ" pitchFamily="50" charset="-128"/>
                <a:ea typeface="メイリオ" pitchFamily="50" charset="-128"/>
              </a:rPr>
              <a:t>平　時</a:t>
            </a:r>
            <a:endPar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grpSp>
        <p:nvGrpSpPr>
          <p:cNvPr id="1025" name="グループ化 1024">
            <a:extLst>
              <a:ext uri="{FF2B5EF4-FFF2-40B4-BE49-F238E27FC236}">
                <a16:creationId xmlns:a16="http://schemas.microsoft.com/office/drawing/2014/main" id="{9C242BA7-80AC-6272-A1DC-EB645382C684}"/>
              </a:ext>
            </a:extLst>
          </p:cNvPr>
          <p:cNvGrpSpPr/>
          <p:nvPr/>
        </p:nvGrpSpPr>
        <p:grpSpPr>
          <a:xfrm>
            <a:off x="79828" y="3212616"/>
            <a:ext cx="9760625" cy="2487935"/>
            <a:chOff x="79828" y="1694263"/>
            <a:chExt cx="9760625" cy="2487935"/>
          </a:xfrm>
        </p:grpSpPr>
        <p:grpSp>
          <p:nvGrpSpPr>
            <p:cNvPr id="1027" name="グループ化 1026">
              <a:extLst>
                <a:ext uri="{FF2B5EF4-FFF2-40B4-BE49-F238E27FC236}">
                  <a16:creationId xmlns:a16="http://schemas.microsoft.com/office/drawing/2014/main" id="{74AD92C7-09B5-5F89-FB44-A58C82AC0471}"/>
                </a:ext>
              </a:extLst>
            </p:cNvPr>
            <p:cNvGrpSpPr/>
            <p:nvPr/>
          </p:nvGrpSpPr>
          <p:grpSpPr>
            <a:xfrm>
              <a:off x="79828" y="2097311"/>
              <a:ext cx="9760625" cy="1988459"/>
              <a:chOff x="290997" y="4626276"/>
              <a:chExt cx="9404697" cy="1970787"/>
            </a:xfrm>
          </p:grpSpPr>
          <p:sp>
            <p:nvSpPr>
              <p:cNvPr id="1032" name="矢印: 右 1031">
                <a:extLst>
                  <a:ext uri="{FF2B5EF4-FFF2-40B4-BE49-F238E27FC236}">
                    <a16:creationId xmlns:a16="http://schemas.microsoft.com/office/drawing/2014/main" id="{EF6453C7-2B90-337B-ED96-A8E6AF9B5BB3}"/>
                  </a:ext>
                </a:extLst>
              </p:cNvPr>
              <p:cNvSpPr/>
              <p:nvPr/>
            </p:nvSpPr>
            <p:spPr>
              <a:xfrm>
                <a:off x="532279" y="5292642"/>
                <a:ext cx="7753611" cy="458506"/>
              </a:xfrm>
              <a:prstGeom prst="rightArrow">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74295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033" name="Picture 2" descr="求人募集の広告のイラスト">
                <a:extLst>
                  <a:ext uri="{FF2B5EF4-FFF2-40B4-BE49-F238E27FC236}">
                    <a16:creationId xmlns:a16="http://schemas.microsoft.com/office/drawing/2014/main" id="{439D2CE1-AB7B-BCC2-D1AE-E948C3EBB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093" y="5272606"/>
                <a:ext cx="1083723" cy="1083723"/>
              </a:xfrm>
              <a:prstGeom prst="rect">
                <a:avLst/>
              </a:prstGeom>
              <a:noFill/>
              <a:extLst>
                <a:ext uri="{909E8E84-426E-40DD-AFC4-6F175D3DCCD1}">
                  <a14:hiddenFill xmlns:a14="http://schemas.microsoft.com/office/drawing/2010/main">
                    <a:solidFill>
                      <a:srgbClr val="FFFFFF"/>
                    </a:solidFill>
                  </a14:hiddenFill>
                </a:ext>
              </a:extLst>
            </p:spPr>
          </p:pic>
          <p:grpSp>
            <p:nvGrpSpPr>
              <p:cNvPr id="1034" name="グループ化 1033">
                <a:extLst>
                  <a:ext uri="{FF2B5EF4-FFF2-40B4-BE49-F238E27FC236}">
                    <a16:creationId xmlns:a16="http://schemas.microsoft.com/office/drawing/2014/main" id="{738BDC16-A41B-F42E-727A-4E1F0F2454D1}"/>
                  </a:ext>
                </a:extLst>
              </p:cNvPr>
              <p:cNvGrpSpPr/>
              <p:nvPr/>
            </p:nvGrpSpPr>
            <p:grpSpPr>
              <a:xfrm>
                <a:off x="5534082" y="4986399"/>
                <a:ext cx="861088" cy="993904"/>
                <a:chOff x="5794997" y="4825667"/>
                <a:chExt cx="861088" cy="993904"/>
              </a:xfrm>
            </p:grpSpPr>
            <p:pic>
              <p:nvPicPr>
                <p:cNvPr id="1045" name="Picture 4" descr="手を上げている女性のイラスト">
                  <a:extLst>
                    <a:ext uri="{FF2B5EF4-FFF2-40B4-BE49-F238E27FC236}">
                      <a16:creationId xmlns:a16="http://schemas.microsoft.com/office/drawing/2014/main" id="{97327942-60C0-5B75-58E3-674F451A6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9327" y="4825667"/>
                  <a:ext cx="616758" cy="6167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6" descr="手を上げている男性のイラスト">
                  <a:extLst>
                    <a:ext uri="{FF2B5EF4-FFF2-40B4-BE49-F238E27FC236}">
                      <a16:creationId xmlns:a16="http://schemas.microsoft.com/office/drawing/2014/main" id="{362663CE-BC89-AF5D-7901-F160E94CAA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997" y="5202813"/>
                  <a:ext cx="616758" cy="616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5" name="Picture 8" descr="作業員のリーダーのイラスト（女性）">
                <a:extLst>
                  <a:ext uri="{FF2B5EF4-FFF2-40B4-BE49-F238E27FC236}">
                    <a16:creationId xmlns:a16="http://schemas.microsoft.com/office/drawing/2014/main" id="{289CA20E-D4A5-83DF-C192-DA1F9FE20F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9425" y="4971736"/>
                <a:ext cx="971016" cy="9710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ドラフト会議でくじを引く人達のイラスト">
                <a:extLst>
                  <a:ext uri="{FF2B5EF4-FFF2-40B4-BE49-F238E27FC236}">
                    <a16:creationId xmlns:a16="http://schemas.microsoft.com/office/drawing/2014/main" id="{A4865E5E-2C27-7892-18F8-4F78C8A761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5237" y="5155286"/>
                <a:ext cx="971016" cy="97101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4" descr="作業服を着た人たちの会議のイラスト（真剣）">
                <a:extLst>
                  <a:ext uri="{FF2B5EF4-FFF2-40B4-BE49-F238E27FC236}">
                    <a16:creationId xmlns:a16="http://schemas.microsoft.com/office/drawing/2014/main" id="{09345BB6-9C11-E42B-5BE0-9D3F61156B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053" y="5174694"/>
                <a:ext cx="1181325" cy="125672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6" descr="ビデオ会議のイラスト">
                <a:extLst>
                  <a:ext uri="{FF2B5EF4-FFF2-40B4-BE49-F238E27FC236}">
                    <a16:creationId xmlns:a16="http://schemas.microsoft.com/office/drawing/2014/main" id="{57AD9AAC-154D-8883-EE27-617C25B4C8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6535" y="4750227"/>
                <a:ext cx="1167366" cy="1167366"/>
              </a:xfrm>
              <a:prstGeom prst="rect">
                <a:avLst/>
              </a:prstGeom>
              <a:noFill/>
              <a:extLst>
                <a:ext uri="{909E8E84-426E-40DD-AFC4-6F175D3DCCD1}">
                  <a14:hiddenFill xmlns:a14="http://schemas.microsoft.com/office/drawing/2010/main">
                    <a:solidFill>
                      <a:srgbClr val="FFFFFF"/>
                    </a:solidFill>
                  </a14:hiddenFill>
                </a:ext>
              </a:extLst>
            </p:spPr>
          </p:pic>
          <p:sp>
            <p:nvSpPr>
              <p:cNvPr id="1039" name="テキスト ボックス 1038">
                <a:extLst>
                  <a:ext uri="{FF2B5EF4-FFF2-40B4-BE49-F238E27FC236}">
                    <a16:creationId xmlns:a16="http://schemas.microsoft.com/office/drawing/2014/main" id="{517623DF-346B-8ACD-B13A-F01FD881ACC7}"/>
                  </a:ext>
                </a:extLst>
              </p:cNvPr>
              <p:cNvSpPr txBox="1"/>
              <p:nvPr/>
            </p:nvSpPr>
            <p:spPr>
              <a:xfrm>
                <a:off x="3506112" y="4659267"/>
                <a:ext cx="2889058" cy="646272"/>
              </a:xfrm>
              <a:prstGeom prst="rect">
                <a:avLst/>
              </a:prstGeom>
              <a:noFill/>
            </p:spPr>
            <p:txBody>
              <a:bodyPr wrap="square">
                <a:spAutoFit/>
              </a:bodyPr>
              <a:lstStyle/>
              <a:p>
                <a:pPr marL="0" marR="0" lvl="0" indent="0" defTabSz="74295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③要請内容を踏まえ、日数</a:t>
                </a:r>
                <a:endParaRPr kumimoji="1" lang="en-US" altLang="ja-JP"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endParaRPr>
              </a:p>
              <a:p>
                <a:pPr marL="0" marR="0" lvl="0" indent="0" defTabSz="74295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　やスキル等の要件を加え、</a:t>
                </a:r>
                <a:endParaRPr kumimoji="1" lang="en-US" altLang="ja-JP"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endParaRPr>
              </a:p>
              <a:p>
                <a:pPr marL="0" marR="0" lvl="0" indent="0" defTabSz="74295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　「</a:t>
                </a:r>
                <a:r>
                  <a:rPr kumimoji="1" lang="ja-JP" altLang="en-US" sz="1200" b="0" i="0" u="none" strike="noStrike" kern="0" cap="none" spc="0" normalizeH="0" baseline="0" noProof="0" dirty="0">
                    <a:ln>
                      <a:noFill/>
                    </a:ln>
                    <a:solidFill>
                      <a:srgbClr val="FF0000"/>
                    </a:solidFill>
                    <a:effectLst/>
                    <a:uLnTx/>
                    <a:uFillTx/>
                    <a:latin typeface="HGｺﾞｼｯｸM" panose="020B0609000000000000" pitchFamily="49" charset="-128"/>
                    <a:ea typeface="HGｺﾞｼｯｸM" panose="020B0609000000000000" pitchFamily="49" charset="-128"/>
                  </a:rPr>
                  <a:t>派遣協力登録者</a:t>
                </a:r>
                <a:r>
                  <a:rPr kumimoji="1" lang="ja-JP" altLang="en-US"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」に募集</a:t>
                </a:r>
                <a:endParaRPr kumimoji="1" lang="ja-JP" altLang="en-US" sz="2000" b="0" i="0" u="none" strike="noStrike" kern="0" cap="none" spc="0" normalizeH="0" baseline="0" noProof="0" dirty="0">
                  <a:ln>
                    <a:noFill/>
                  </a:ln>
                  <a:solidFill>
                    <a:prstClr val="black"/>
                  </a:solidFill>
                  <a:effectLst/>
                  <a:uLnTx/>
                  <a:uFillTx/>
                  <a:ea typeface="游ゴシック" panose="020B0400000000000000" pitchFamily="50" charset="-128"/>
                </a:endParaRPr>
              </a:p>
            </p:txBody>
          </p:sp>
          <p:sp>
            <p:nvSpPr>
              <p:cNvPr id="1040" name="テキスト ボックス 1039">
                <a:extLst>
                  <a:ext uri="{FF2B5EF4-FFF2-40B4-BE49-F238E27FC236}">
                    <a16:creationId xmlns:a16="http://schemas.microsoft.com/office/drawing/2014/main" id="{A841BD58-3685-EA41-36C0-14BDE9D5BD3B}"/>
                  </a:ext>
                </a:extLst>
              </p:cNvPr>
              <p:cNvSpPr txBox="1"/>
              <p:nvPr/>
            </p:nvSpPr>
            <p:spPr>
              <a:xfrm>
                <a:off x="4934708" y="5950791"/>
                <a:ext cx="2356138" cy="646272"/>
              </a:xfrm>
              <a:prstGeom prst="rect">
                <a:avLst/>
              </a:prstGeom>
              <a:noFill/>
            </p:spPr>
            <p:txBody>
              <a:bodyPr wrap="square">
                <a:spAutoFit/>
              </a:bodyPr>
              <a:lstStyle/>
              <a:p>
                <a:pPr marL="0" marR="0" lvl="0" indent="0" defTabSz="74295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④募集内容に対応可能な</a:t>
                </a:r>
                <a:endParaRPr kumimoji="1" lang="en-US" altLang="ja-JP"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endParaRPr>
              </a:p>
              <a:p>
                <a:pPr marL="0" marR="0" lvl="0" indent="0" defTabSz="74295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「派遣協力登録者」は応募</a:t>
                </a:r>
                <a:endParaRPr kumimoji="1" lang="en-US" altLang="ja-JP"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endParaRPr>
              </a:p>
              <a:p>
                <a:pPr marL="0" marR="0" lvl="0" indent="0" defTabSz="74295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FF0000"/>
                    </a:solidFill>
                    <a:effectLst/>
                    <a:uLnTx/>
                    <a:uFillTx/>
                    <a:latin typeface="HGｺﾞｼｯｸM" panose="020B0609000000000000" pitchFamily="49" charset="-128"/>
                    <a:ea typeface="HGｺﾞｼｯｸM" panose="020B0609000000000000" pitchFamily="49" charset="-128"/>
                  </a:rPr>
                  <a:t>　</a:t>
                </a:r>
                <a:r>
                  <a:rPr kumimoji="1" lang="en-US" altLang="ja-JP" sz="1200" b="0" i="0" u="none" strike="noStrike" kern="0" cap="none" spc="0" normalizeH="0" baseline="0" noProof="0" dirty="0">
                    <a:ln>
                      <a:noFill/>
                    </a:ln>
                    <a:solidFill>
                      <a:srgbClr val="FF0000"/>
                    </a:solidFill>
                    <a:effectLst/>
                    <a:uLnTx/>
                    <a:uFillTx/>
                    <a:latin typeface="HGｺﾞｼｯｸM" panose="020B0609000000000000" pitchFamily="49" charset="-128"/>
                    <a:ea typeface="HGｺﾞｼｯｸM" panose="020B0609000000000000" pitchFamily="49" charset="-128"/>
                  </a:rPr>
                  <a:t>※</a:t>
                </a:r>
                <a:r>
                  <a:rPr kumimoji="1" lang="ja-JP" altLang="en-US" sz="1200" b="0" i="0" u="none" strike="noStrike" kern="0" cap="none" spc="0" normalizeH="0" baseline="0" noProof="0" dirty="0">
                    <a:ln>
                      <a:noFill/>
                    </a:ln>
                    <a:solidFill>
                      <a:srgbClr val="FF0000"/>
                    </a:solidFill>
                    <a:effectLst/>
                    <a:uLnTx/>
                    <a:uFillTx/>
                    <a:latin typeface="HGｺﾞｼｯｸM" panose="020B0609000000000000" pitchFamily="49" charset="-128"/>
                    <a:ea typeface="HGｺﾞｼｯｸM" panose="020B0609000000000000" pitchFamily="49" charset="-128"/>
                  </a:rPr>
                  <a:t>自己都合で見送り可能</a:t>
                </a:r>
                <a:endParaRPr kumimoji="1" lang="ja-JP" altLang="en-US" sz="2000" b="0" i="0" u="none" strike="noStrike" kern="0" cap="none" spc="0" normalizeH="0" baseline="0" noProof="0" dirty="0">
                  <a:ln>
                    <a:noFill/>
                  </a:ln>
                  <a:solidFill>
                    <a:srgbClr val="FF0000"/>
                  </a:solidFill>
                  <a:effectLst/>
                  <a:uLnTx/>
                  <a:uFillTx/>
                  <a:ea typeface="游ゴシック" panose="020B0400000000000000" pitchFamily="50" charset="-128"/>
                </a:endParaRPr>
              </a:p>
            </p:txBody>
          </p:sp>
          <p:sp>
            <p:nvSpPr>
              <p:cNvPr id="1041" name="テキスト ボックス 1040">
                <a:extLst>
                  <a:ext uri="{FF2B5EF4-FFF2-40B4-BE49-F238E27FC236}">
                    <a16:creationId xmlns:a16="http://schemas.microsoft.com/office/drawing/2014/main" id="{C1591CB4-A3D6-1474-D0D3-1B47D4EDE4B4}"/>
                  </a:ext>
                </a:extLst>
              </p:cNvPr>
              <p:cNvSpPr txBox="1"/>
              <p:nvPr/>
            </p:nvSpPr>
            <p:spPr>
              <a:xfrm>
                <a:off x="6271463" y="4626276"/>
                <a:ext cx="2592901" cy="646272"/>
              </a:xfrm>
              <a:prstGeom prst="rect">
                <a:avLst/>
              </a:prstGeom>
              <a:noFill/>
            </p:spPr>
            <p:txBody>
              <a:bodyPr wrap="square">
                <a:spAutoFit/>
              </a:bodyPr>
              <a:lstStyle/>
              <a:p>
                <a:pPr marL="0" marR="0" lvl="0" indent="0" defTabSz="74295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⑤応募者から、条件に適した</a:t>
                </a:r>
                <a:endParaRPr kumimoji="1" lang="en-US" altLang="ja-JP"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endParaRPr>
              </a:p>
              <a:p>
                <a:pPr marL="0" marR="0" lvl="0" indent="0" defTabSz="74295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　「派遣協力登録者」を日臨技で</a:t>
                </a:r>
                <a:endParaRPr kumimoji="1" lang="en-US" altLang="ja-JP"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endParaRPr>
              </a:p>
              <a:p>
                <a:pPr marL="0" marR="0" lvl="0" indent="0" defTabSz="74295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　結びつけて派遣協力依頼</a:t>
                </a:r>
                <a:endParaRPr kumimoji="1" lang="ja-JP" altLang="en-US" sz="2000" b="0" i="0" u="none" strike="noStrike" kern="0" cap="none" spc="0" normalizeH="0" baseline="0" noProof="0" dirty="0">
                  <a:ln>
                    <a:noFill/>
                  </a:ln>
                  <a:solidFill>
                    <a:prstClr val="black"/>
                  </a:solidFill>
                  <a:effectLst/>
                  <a:uLnTx/>
                  <a:uFillTx/>
                  <a:ea typeface="游ゴシック" panose="020B0400000000000000" pitchFamily="50" charset="-128"/>
                </a:endParaRPr>
              </a:p>
            </p:txBody>
          </p:sp>
          <p:sp>
            <p:nvSpPr>
              <p:cNvPr id="1042" name="テキスト ボックス 1041">
                <a:extLst>
                  <a:ext uri="{FF2B5EF4-FFF2-40B4-BE49-F238E27FC236}">
                    <a16:creationId xmlns:a16="http://schemas.microsoft.com/office/drawing/2014/main" id="{CA1B8D5C-C1E3-D5DC-06A3-E2167CF59828}"/>
                  </a:ext>
                </a:extLst>
              </p:cNvPr>
              <p:cNvSpPr txBox="1"/>
              <p:nvPr/>
            </p:nvSpPr>
            <p:spPr>
              <a:xfrm>
                <a:off x="1705624" y="5899730"/>
                <a:ext cx="2780778" cy="646272"/>
              </a:xfrm>
              <a:prstGeom prst="rect">
                <a:avLst/>
              </a:prstGeom>
              <a:noFill/>
            </p:spPr>
            <p:txBody>
              <a:bodyPr wrap="square">
                <a:spAutoFit/>
              </a:bodyPr>
              <a:lstStyle/>
              <a:p>
                <a:pPr marL="0" marR="0" lvl="0" indent="0" defTabSz="74295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②要請はリエゾンを通して</a:t>
                </a:r>
                <a:endParaRPr kumimoji="1" lang="en-US" altLang="ja-JP"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endParaRPr>
              </a:p>
              <a:p>
                <a:pPr marL="0" marR="0" lvl="0" indent="0" defTabSz="74295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　日臨技に伝達され、日臨技</a:t>
                </a:r>
                <a:endParaRPr kumimoji="1" lang="en-US" altLang="ja-JP"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endParaRPr>
              </a:p>
              <a:p>
                <a:pPr marL="0" marR="0" lvl="0" indent="0" defTabSz="74295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　の災対本部で受諾かを判断</a:t>
                </a:r>
                <a:endParaRPr kumimoji="1" lang="ja-JP" altLang="en-US" sz="2000" b="0" i="0" u="none" strike="noStrike" kern="0" cap="none" spc="0" normalizeH="0" baseline="0" noProof="0" dirty="0">
                  <a:ln>
                    <a:noFill/>
                  </a:ln>
                  <a:solidFill>
                    <a:prstClr val="black"/>
                  </a:solidFill>
                  <a:effectLst/>
                  <a:uLnTx/>
                  <a:uFillTx/>
                  <a:ea typeface="游ゴシック" panose="020B0400000000000000" pitchFamily="50" charset="-128"/>
                </a:endParaRPr>
              </a:p>
            </p:txBody>
          </p:sp>
          <p:sp>
            <p:nvSpPr>
              <p:cNvPr id="1043" name="テキスト ボックス 1042">
                <a:extLst>
                  <a:ext uri="{FF2B5EF4-FFF2-40B4-BE49-F238E27FC236}">
                    <a16:creationId xmlns:a16="http://schemas.microsoft.com/office/drawing/2014/main" id="{ED09D4C0-16C8-8203-B7FF-D1CA6ED35AA9}"/>
                  </a:ext>
                </a:extLst>
              </p:cNvPr>
              <p:cNvSpPr txBox="1"/>
              <p:nvPr/>
            </p:nvSpPr>
            <p:spPr>
              <a:xfrm>
                <a:off x="290997" y="4693621"/>
                <a:ext cx="2336104" cy="461623"/>
              </a:xfrm>
              <a:prstGeom prst="rect">
                <a:avLst/>
              </a:prstGeom>
              <a:noFill/>
            </p:spPr>
            <p:txBody>
              <a:bodyPr wrap="square">
                <a:spAutoFit/>
              </a:bodyPr>
              <a:lstStyle/>
              <a:p>
                <a:pPr marL="0" marR="0" lvl="0" indent="0" defTabSz="74295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①保健医療福祉調整本部</a:t>
                </a:r>
                <a:endParaRPr kumimoji="1" lang="en-US" altLang="ja-JP"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endParaRPr>
              </a:p>
              <a:p>
                <a:pPr marL="0" marR="0" lvl="0" indent="0" defTabSz="74295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　から検査技師会に要請</a:t>
                </a:r>
                <a:endParaRPr kumimoji="1" lang="ja-JP" altLang="en-US" sz="2000" b="0" i="0" u="none" strike="noStrike" kern="0" cap="none" spc="0" normalizeH="0" baseline="0" noProof="0" dirty="0">
                  <a:ln>
                    <a:noFill/>
                  </a:ln>
                  <a:solidFill>
                    <a:prstClr val="black"/>
                  </a:solidFill>
                  <a:effectLst/>
                  <a:uLnTx/>
                  <a:uFillTx/>
                  <a:ea typeface="游ゴシック" panose="020B0400000000000000" pitchFamily="50" charset="-128"/>
                </a:endParaRPr>
              </a:p>
            </p:txBody>
          </p:sp>
          <p:sp>
            <p:nvSpPr>
              <p:cNvPr id="1044" name="テキスト ボックス 1043">
                <a:extLst>
                  <a:ext uri="{FF2B5EF4-FFF2-40B4-BE49-F238E27FC236}">
                    <a16:creationId xmlns:a16="http://schemas.microsoft.com/office/drawing/2014/main" id="{B2129032-C86C-8E51-8E93-339C4CA8ECA9}"/>
                  </a:ext>
                </a:extLst>
              </p:cNvPr>
              <p:cNvSpPr txBox="1"/>
              <p:nvPr/>
            </p:nvSpPr>
            <p:spPr>
              <a:xfrm>
                <a:off x="8503530" y="5935996"/>
                <a:ext cx="1192164" cy="276974"/>
              </a:xfrm>
              <a:prstGeom prst="rect">
                <a:avLst/>
              </a:prstGeom>
              <a:noFill/>
            </p:spPr>
            <p:txBody>
              <a:bodyPr wrap="square">
                <a:spAutoFit/>
              </a:bodyPr>
              <a:lstStyle/>
              <a:p>
                <a:pPr marL="0" marR="0" lvl="0" indent="0" defTabSz="74295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⑥派遣対応</a:t>
                </a:r>
                <a:endParaRPr kumimoji="1" lang="en-US" altLang="ja-JP" sz="1200" b="0" i="0" u="none" strike="noStrike" kern="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endParaRPr>
              </a:p>
            </p:txBody>
          </p:sp>
        </p:grpSp>
        <p:grpSp>
          <p:nvGrpSpPr>
            <p:cNvPr id="1029" name="グループ化 1028">
              <a:extLst>
                <a:ext uri="{FF2B5EF4-FFF2-40B4-BE49-F238E27FC236}">
                  <a16:creationId xmlns:a16="http://schemas.microsoft.com/office/drawing/2014/main" id="{FF1539F5-092F-340A-8439-C9A1670E4997}"/>
                </a:ext>
              </a:extLst>
            </p:cNvPr>
            <p:cNvGrpSpPr/>
            <p:nvPr/>
          </p:nvGrpSpPr>
          <p:grpSpPr>
            <a:xfrm>
              <a:off x="129263" y="1694263"/>
              <a:ext cx="9597543" cy="2487935"/>
              <a:chOff x="131273" y="1443158"/>
              <a:chExt cx="8859270" cy="1949466"/>
            </a:xfrm>
          </p:grpSpPr>
          <p:sp>
            <p:nvSpPr>
              <p:cNvPr id="1030" name="正方形/長方形 1029">
                <a:extLst>
                  <a:ext uri="{FF2B5EF4-FFF2-40B4-BE49-F238E27FC236}">
                    <a16:creationId xmlns:a16="http://schemas.microsoft.com/office/drawing/2014/main" id="{FC0A897A-9147-3E9E-43CE-5DFF966DED55}"/>
                  </a:ext>
                </a:extLst>
              </p:cNvPr>
              <p:cNvSpPr/>
              <p:nvPr/>
            </p:nvSpPr>
            <p:spPr>
              <a:xfrm>
                <a:off x="134111" y="1581999"/>
                <a:ext cx="8856432" cy="1810625"/>
              </a:xfrm>
              <a:prstGeom prst="rect">
                <a:avLst/>
              </a:prstGeom>
              <a:noFill/>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tIns="180000" rtlCol="0" anchor="ctr"/>
              <a:lstStyle/>
              <a:p>
                <a:pPr marR="0" lvl="0" algn="l" defTabSz="914120" rtl="0" eaLnBrk="1" fontAlgn="base" latinLnBrk="0" hangingPunct="1">
                  <a:lnSpc>
                    <a:spcPct val="100000"/>
                  </a:lnSpc>
                  <a:spcBef>
                    <a:spcPct val="0"/>
                  </a:spcBef>
                  <a:spcAft>
                    <a:spcPct val="0"/>
                  </a:spcAft>
                  <a:buClrTx/>
                  <a:buSzTx/>
                  <a:tabLst/>
                  <a:defRPr/>
                </a:pPr>
                <a:endParaRPr kumimoji="1" lang="en-US" altLang="ja-JP" sz="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sp>
            <p:nvSpPr>
              <p:cNvPr id="1031" name="角丸四角形 17">
                <a:extLst>
                  <a:ext uri="{FF2B5EF4-FFF2-40B4-BE49-F238E27FC236}">
                    <a16:creationId xmlns:a16="http://schemas.microsoft.com/office/drawing/2014/main" id="{FC48A03E-9C52-D265-E7CC-1EF797FECC3A}"/>
                  </a:ext>
                </a:extLst>
              </p:cNvPr>
              <p:cNvSpPr/>
              <p:nvPr/>
            </p:nvSpPr>
            <p:spPr>
              <a:xfrm>
                <a:off x="131273" y="1443158"/>
                <a:ext cx="2268487" cy="275841"/>
              </a:xfrm>
              <a:prstGeom prst="roundRect">
                <a:avLst/>
              </a:prstGeom>
              <a:solidFill>
                <a:schemeClr val="accent1">
                  <a:lumMod val="20000"/>
                  <a:lumOff val="80000"/>
                </a:schemeClr>
              </a:solidFill>
              <a:ln w="19050">
                <a:solidFill>
                  <a:schemeClr val="tx2">
                    <a:lumMod val="50000"/>
                  </a:schemeClr>
                </a:solidFill>
              </a:ln>
            </p:spPr>
            <p:style>
              <a:lnRef idx="1">
                <a:schemeClr val="accent3"/>
              </a:lnRef>
              <a:fillRef idx="2">
                <a:schemeClr val="accent3"/>
              </a:fillRef>
              <a:effectRef idx="1">
                <a:schemeClr val="accent3"/>
              </a:effectRef>
              <a:fontRef idx="minor">
                <a:schemeClr val="dk1"/>
              </a:fontRef>
            </p:style>
            <p:txBody>
              <a:bodyPr tIns="72001" bIns="0" rtlCol="0" anchor="ctr"/>
              <a:lstStyle/>
              <a:p>
                <a:pPr marL="0" marR="0" lvl="0" indent="0" algn="ctr" defTabSz="914120" rtl="0" eaLnBrk="1" fontAlgn="base" latinLnBrk="0" hangingPunct="1">
                  <a:lnSpc>
                    <a:spcPct val="100000"/>
                  </a:lnSpc>
                  <a:spcBef>
                    <a:spcPct val="0"/>
                  </a:spcBef>
                  <a:spcAft>
                    <a:spcPct val="0"/>
                  </a:spcAft>
                  <a:buClrTx/>
                  <a:buSzTx/>
                  <a:buFontTx/>
                  <a:buNone/>
                  <a:tabLst/>
                  <a:defRPr/>
                </a:pPr>
                <a:r>
                  <a:rPr kumimoji="1" lang="ja-JP" altLang="en-US" b="1" dirty="0">
                    <a:solidFill>
                      <a:prstClr val="black"/>
                    </a:solidFill>
                    <a:latin typeface="メイリオ" pitchFamily="50" charset="-128"/>
                    <a:ea typeface="メイリオ" pitchFamily="50" charset="-128"/>
                  </a:rPr>
                  <a:t>災害発生時</a:t>
                </a:r>
                <a:endPar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grpSp>
      </p:grpSp>
      <p:sp>
        <p:nvSpPr>
          <p:cNvPr id="1048" name="テキスト ボックス 1047">
            <a:extLst>
              <a:ext uri="{FF2B5EF4-FFF2-40B4-BE49-F238E27FC236}">
                <a16:creationId xmlns:a16="http://schemas.microsoft.com/office/drawing/2014/main" id="{1328E22E-34C6-E57E-61B5-12E25CF516BB}"/>
              </a:ext>
            </a:extLst>
          </p:cNvPr>
          <p:cNvSpPr txBox="1"/>
          <p:nvPr/>
        </p:nvSpPr>
        <p:spPr>
          <a:xfrm>
            <a:off x="5051056" y="2079406"/>
            <a:ext cx="4565997" cy="800219"/>
          </a:xfrm>
          <a:prstGeom prst="rect">
            <a:avLst/>
          </a:prstGeom>
          <a:noFill/>
          <a:ln>
            <a:solidFill>
              <a:schemeClr val="tx1"/>
            </a:solidFill>
            <a:prstDash val="dash"/>
          </a:ln>
        </p:spPr>
        <p:txBody>
          <a:bodyPr wrap="square">
            <a:spAutoFit/>
          </a:bodyPr>
          <a:lstStyle/>
          <a:p>
            <a:pPr marL="285750" indent="-285750">
              <a:buFont typeface="Wingdings" panose="05000000000000000000" pitchFamily="2" charset="2"/>
              <a:buChar char="Ø"/>
            </a:pPr>
            <a:r>
              <a:rPr lang="ja-JP" altLang="en-US" dirty="0"/>
              <a:t>登録者情報の取り扱い</a:t>
            </a:r>
            <a:endParaRPr lang="en-US" altLang="ja-JP" dirty="0"/>
          </a:p>
          <a:p>
            <a:pPr marL="742950" lvl="1" indent="-285750">
              <a:buFont typeface="Arial" panose="020B0604020202020204" pitchFamily="34" charset="0"/>
              <a:buChar char="•"/>
            </a:pPr>
            <a:r>
              <a:rPr lang="ja-JP" altLang="en-US" sz="1400" dirty="0"/>
              <a:t>氏名、所属施設、連絡先、登録技能などを　　　所属都道府県技師会と共有</a:t>
            </a:r>
            <a:endParaRPr lang="en-US" altLang="ja-JP" sz="1400" dirty="0"/>
          </a:p>
        </p:txBody>
      </p:sp>
      <p:sp>
        <p:nvSpPr>
          <p:cNvPr id="1049" name="テキスト ボックス 1048">
            <a:extLst>
              <a:ext uri="{FF2B5EF4-FFF2-40B4-BE49-F238E27FC236}">
                <a16:creationId xmlns:a16="http://schemas.microsoft.com/office/drawing/2014/main" id="{246EF514-FED9-40F2-9BD5-0602718B38F8}"/>
              </a:ext>
            </a:extLst>
          </p:cNvPr>
          <p:cNvSpPr txBox="1"/>
          <p:nvPr/>
        </p:nvSpPr>
        <p:spPr>
          <a:xfrm>
            <a:off x="5051056" y="1226377"/>
            <a:ext cx="4565998" cy="800219"/>
          </a:xfrm>
          <a:prstGeom prst="rect">
            <a:avLst/>
          </a:prstGeom>
          <a:noFill/>
          <a:ln>
            <a:solidFill>
              <a:schemeClr val="tx1"/>
            </a:solidFill>
            <a:prstDash val="dash"/>
          </a:ln>
        </p:spPr>
        <p:txBody>
          <a:bodyPr wrap="square">
            <a:spAutoFit/>
          </a:bodyPr>
          <a:lstStyle/>
          <a:p>
            <a:pPr marL="285750" indent="-285750">
              <a:buFont typeface="Wingdings" panose="05000000000000000000" pitchFamily="2" charset="2"/>
              <a:buChar char="Ø"/>
            </a:pPr>
            <a:r>
              <a:rPr lang="ja-JP" altLang="en-US" dirty="0"/>
              <a:t>登録方法と流れ</a:t>
            </a:r>
            <a:endParaRPr lang="en-US" altLang="ja-JP" dirty="0"/>
          </a:p>
          <a:p>
            <a:pPr marL="742950" lvl="1" indent="-285750">
              <a:buFont typeface="Arial" panose="020B0604020202020204" pitchFamily="34" charset="0"/>
              <a:buChar char="•"/>
            </a:pPr>
            <a:r>
              <a:rPr lang="ja-JP" altLang="en-US" sz="1400" dirty="0"/>
              <a:t>日臨技会員システム上で登録</a:t>
            </a:r>
            <a:endParaRPr lang="en-US" altLang="ja-JP" sz="1400" dirty="0"/>
          </a:p>
          <a:p>
            <a:pPr marL="742950" lvl="1" indent="-285750">
              <a:buFont typeface="Arial" panose="020B0604020202020204" pitchFamily="34" charset="0"/>
              <a:buChar char="•"/>
            </a:pPr>
            <a:r>
              <a:rPr lang="ja-JP" altLang="en-US" sz="1400" dirty="0"/>
              <a:t>趣旨を理解した上で自己申告により参加</a:t>
            </a:r>
          </a:p>
        </p:txBody>
      </p:sp>
      <p:sp>
        <p:nvSpPr>
          <p:cNvPr id="1050" name="テキスト ボックス 1049">
            <a:extLst>
              <a:ext uri="{FF2B5EF4-FFF2-40B4-BE49-F238E27FC236}">
                <a16:creationId xmlns:a16="http://schemas.microsoft.com/office/drawing/2014/main" id="{C95BFB98-697A-47BF-3109-8CF7B7939872}"/>
              </a:ext>
            </a:extLst>
          </p:cNvPr>
          <p:cNvSpPr txBox="1"/>
          <p:nvPr/>
        </p:nvSpPr>
        <p:spPr>
          <a:xfrm>
            <a:off x="258138" y="2079406"/>
            <a:ext cx="4596805" cy="1015663"/>
          </a:xfrm>
          <a:prstGeom prst="rect">
            <a:avLst/>
          </a:prstGeom>
          <a:noFill/>
          <a:ln>
            <a:solidFill>
              <a:schemeClr val="tx1"/>
            </a:solidFill>
            <a:prstDash val="dash"/>
          </a:ln>
        </p:spPr>
        <p:txBody>
          <a:bodyPr wrap="square">
            <a:spAutoFit/>
          </a:bodyPr>
          <a:lstStyle/>
          <a:p>
            <a:pPr marL="285750" indent="-285750">
              <a:buFont typeface="Wingdings" panose="05000000000000000000" pitchFamily="2" charset="2"/>
              <a:buChar char="Ø"/>
            </a:pPr>
            <a:r>
              <a:rPr lang="ja-JP" altLang="en-US" dirty="0"/>
              <a:t>登録の条件</a:t>
            </a:r>
            <a:endParaRPr lang="en-US" altLang="ja-JP" dirty="0"/>
          </a:p>
          <a:p>
            <a:pPr marL="742950" lvl="1" indent="-285750">
              <a:buFont typeface="Arial" panose="020B0604020202020204" pitchFamily="34" charset="0"/>
              <a:buChar char="•"/>
            </a:pPr>
            <a:r>
              <a:rPr lang="ja-JP" altLang="en-US" sz="1400" dirty="0"/>
              <a:t>日臨技会員であること</a:t>
            </a:r>
            <a:endParaRPr lang="en-US" altLang="ja-JP" sz="1400" dirty="0"/>
          </a:p>
          <a:p>
            <a:pPr marL="742950" lvl="1" indent="-285750">
              <a:buFont typeface="Arial" panose="020B0604020202020204" pitchFamily="34" charset="0"/>
              <a:buChar char="•"/>
            </a:pPr>
            <a:r>
              <a:rPr lang="ja-JP" altLang="en-US" sz="1400" dirty="0"/>
              <a:t>大規模災害時の支援人材育成講習会　　　　　（その</a:t>
            </a:r>
            <a:r>
              <a:rPr lang="en-US" altLang="ja-JP" sz="1400" dirty="0"/>
              <a:t>1</a:t>
            </a:r>
            <a:r>
              <a:rPr lang="ja-JP" altLang="en-US" sz="1400" dirty="0"/>
              <a:t>・その</a:t>
            </a:r>
            <a:r>
              <a:rPr lang="en-US" altLang="ja-JP" sz="1400" dirty="0"/>
              <a:t>2</a:t>
            </a:r>
            <a:r>
              <a:rPr lang="ja-JP" altLang="en-US" sz="1400" dirty="0"/>
              <a:t>）を修了済みであること</a:t>
            </a:r>
          </a:p>
        </p:txBody>
      </p:sp>
      <p:sp>
        <p:nvSpPr>
          <p:cNvPr id="1051" name="テキスト ボックス 1050">
            <a:extLst>
              <a:ext uri="{FF2B5EF4-FFF2-40B4-BE49-F238E27FC236}">
                <a16:creationId xmlns:a16="http://schemas.microsoft.com/office/drawing/2014/main" id="{25892A12-1A88-7BF4-5D57-4D78717F7ED8}"/>
              </a:ext>
            </a:extLst>
          </p:cNvPr>
          <p:cNvSpPr txBox="1"/>
          <p:nvPr/>
        </p:nvSpPr>
        <p:spPr>
          <a:xfrm>
            <a:off x="258138" y="1226377"/>
            <a:ext cx="4596807" cy="800219"/>
          </a:xfrm>
          <a:prstGeom prst="rect">
            <a:avLst/>
          </a:prstGeom>
          <a:noFill/>
          <a:ln>
            <a:solidFill>
              <a:schemeClr val="tx1"/>
            </a:solidFill>
            <a:prstDash val="dash"/>
          </a:ln>
        </p:spPr>
        <p:txBody>
          <a:bodyPr wrap="square">
            <a:spAutoFit/>
          </a:bodyPr>
          <a:lstStyle/>
          <a:p>
            <a:pPr marL="285750" indent="-285750">
              <a:buFont typeface="Wingdings" panose="05000000000000000000" pitchFamily="2" charset="2"/>
              <a:buChar char="Ø"/>
            </a:pPr>
            <a:r>
              <a:rPr lang="ja-JP" altLang="en-US" dirty="0"/>
              <a:t>派遣協力登録者制度の新設</a:t>
            </a:r>
            <a:endParaRPr lang="en-US" altLang="ja-JP" dirty="0"/>
          </a:p>
          <a:p>
            <a:pPr marL="742950" lvl="1" indent="-285750">
              <a:buFont typeface="Arial" panose="020B0604020202020204" pitchFamily="34" charset="0"/>
              <a:buChar char="•"/>
            </a:pPr>
            <a:r>
              <a:rPr lang="ja-JP" altLang="en-US" sz="1400" dirty="0"/>
              <a:t>「災害時支援人材」を平時から確保する仕組み</a:t>
            </a:r>
            <a:endParaRPr lang="en-US" altLang="ja-JP" sz="1400" dirty="0"/>
          </a:p>
          <a:p>
            <a:pPr marL="742950" lvl="1" indent="-285750">
              <a:buFont typeface="Arial" panose="020B0604020202020204" pitchFamily="34" charset="0"/>
              <a:buChar char="•"/>
            </a:pPr>
            <a:r>
              <a:rPr lang="ja-JP" altLang="en-US" sz="1400" dirty="0"/>
              <a:t>希望者手上げ方式で会員システムに登録可能</a:t>
            </a:r>
          </a:p>
        </p:txBody>
      </p:sp>
    </p:spTree>
    <p:extLst>
      <p:ext uri="{BB962C8B-B14F-4D97-AF65-F5344CB8AC3E}">
        <p14:creationId xmlns:p14="http://schemas.microsoft.com/office/powerpoint/2010/main" val="259583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A338E-FC6E-2ADD-C76F-7BFE67D3E541}"/>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C2DCFADE-87E9-3558-D7C4-BAEEB317D131}"/>
              </a:ext>
            </a:extLst>
          </p:cNvPr>
          <p:cNvSpPr/>
          <p:nvPr/>
        </p:nvSpPr>
        <p:spPr>
          <a:xfrm>
            <a:off x="0" y="2347"/>
            <a:ext cx="9906000" cy="327492"/>
          </a:xfrm>
          <a:prstGeom prst="rect">
            <a:avLst/>
          </a:prstGeom>
          <a:solidFill>
            <a:schemeClr val="tx2"/>
          </a:solidFill>
          <a:ln>
            <a:noFill/>
          </a:ln>
        </p:spPr>
        <p:txBody>
          <a:bodyPr vert="horz" lIns="91440" tIns="45720" rIns="91440" bIns="45720" rtlCol="0" anchor="ctr">
            <a:normAutofit fontScale="92500" lnSpcReduction="20000"/>
          </a:bodyPr>
          <a:lstStyle/>
          <a:p>
            <a:pPr marL="0" marR="0" lvl="0" indent="0" algn="ctr" defTabSz="457197"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ｺﾞｼｯｸM" panose="020B0609000000000000" pitchFamily="49" charset="-128"/>
                <a:ea typeface="HGｺﾞｼｯｸM" panose="020B0609000000000000" pitchFamily="49" charset="-128"/>
                <a:cs typeface="+mn-cs"/>
              </a:rPr>
              <a:t>臨床検査技師の力を未来の災害対策に向けて</a:t>
            </a:r>
          </a:p>
        </p:txBody>
      </p:sp>
      <p:grpSp>
        <p:nvGrpSpPr>
          <p:cNvPr id="16" name="グループ化 15">
            <a:extLst>
              <a:ext uri="{FF2B5EF4-FFF2-40B4-BE49-F238E27FC236}">
                <a16:creationId xmlns:a16="http://schemas.microsoft.com/office/drawing/2014/main" id="{311F1E68-E436-BEA5-D7D2-F61531722193}"/>
              </a:ext>
            </a:extLst>
          </p:cNvPr>
          <p:cNvGrpSpPr/>
          <p:nvPr/>
        </p:nvGrpSpPr>
        <p:grpSpPr>
          <a:xfrm>
            <a:off x="64410" y="465803"/>
            <a:ext cx="9777178" cy="2959106"/>
            <a:chOff x="131272" y="1318059"/>
            <a:chExt cx="9025087" cy="2318660"/>
          </a:xfrm>
        </p:grpSpPr>
        <p:sp>
          <p:nvSpPr>
            <p:cNvPr id="17" name="正方形/長方形 16">
              <a:extLst>
                <a:ext uri="{FF2B5EF4-FFF2-40B4-BE49-F238E27FC236}">
                  <a16:creationId xmlns:a16="http://schemas.microsoft.com/office/drawing/2014/main" id="{7FCC667F-7D13-7512-CFEC-0674788FE7A1}"/>
                </a:ext>
              </a:extLst>
            </p:cNvPr>
            <p:cNvSpPr/>
            <p:nvPr/>
          </p:nvSpPr>
          <p:spPr>
            <a:xfrm>
              <a:off x="140099" y="1581999"/>
              <a:ext cx="9016260" cy="2054720"/>
            </a:xfrm>
            <a:prstGeom prst="rect">
              <a:avLst/>
            </a:prstGeom>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tIns="180000" rtlCol="0" anchor="ctr"/>
            <a:lstStyle/>
            <a:p>
              <a:pPr marL="285750" lvl="0" indent="-285750" defTabSz="914120" fontAlgn="base">
                <a:spcBef>
                  <a:spcPct val="0"/>
                </a:spcBef>
                <a:spcAft>
                  <a:spcPct val="0"/>
                </a:spcAft>
                <a:buFont typeface="Wingdings" panose="05000000000000000000" pitchFamily="2" charset="2"/>
                <a:buChar char="Ø"/>
                <a:defRPr/>
              </a:pP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本機能は、災害時に迅速かつ円滑な人材派遣を実現するために、</a:t>
              </a:r>
              <a:r>
                <a:rPr kumimoji="1" lang="ja-JP" altLang="en-US" sz="2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平時から </a:t>
              </a: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支援人材を確保・整理しておくための仕組みです。</a:t>
              </a: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lvl="0" defTabSz="914120" fontAlgn="base">
                <a:spcBef>
                  <a:spcPct val="0"/>
                </a:spcBef>
                <a:spcAft>
                  <a:spcPct val="0"/>
                </a:spcAft>
                <a:defRPr/>
              </a:pP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285750" lvl="0" indent="-285750" defTabSz="914120" fontAlgn="base">
                <a:spcBef>
                  <a:spcPct val="0"/>
                </a:spcBef>
                <a:spcAft>
                  <a:spcPct val="0"/>
                </a:spcAft>
                <a:buFont typeface="Wingdings" panose="05000000000000000000" pitchFamily="2" charset="2"/>
                <a:buChar char="Ø"/>
                <a:defRPr/>
              </a:pP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平時のうちに「派遣協力登録者」として参加いただくことで、いざという時に必要な支援を確実に届ける</a:t>
              </a:r>
              <a:r>
                <a:rPr kumimoji="1" lang="ja-JP" altLang="en-US" sz="2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基盤が整います</a:t>
              </a: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a:t>
              </a: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lvl="0" defTabSz="914120" fontAlgn="base">
                <a:spcBef>
                  <a:spcPct val="0"/>
                </a:spcBef>
                <a:spcAft>
                  <a:spcPct val="0"/>
                </a:spcAft>
                <a:defRPr/>
              </a:pP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285750" lvl="0" indent="-285750" defTabSz="914120" fontAlgn="base">
                <a:spcBef>
                  <a:spcPct val="0"/>
                </a:spcBef>
                <a:spcAft>
                  <a:spcPct val="0"/>
                </a:spcAft>
                <a:buFont typeface="Wingdings" panose="05000000000000000000" pitchFamily="2" charset="2"/>
                <a:buChar char="Ø"/>
                <a:defRPr/>
              </a:pPr>
              <a:r>
                <a:rPr kumimoji="1" lang="ja-JP" altLang="en-US" sz="20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mn-cs"/>
                </a:rPr>
                <a:t>登録情報は所属都道府県技師会と共有</a:t>
              </a: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され地域の支援体制強化にもつながります。</a:t>
              </a:r>
              <a:endParaRPr kumimoji="1"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sp>
          <p:nvSpPr>
            <p:cNvPr id="18" name="角丸四角形 17">
              <a:extLst>
                <a:ext uri="{FF2B5EF4-FFF2-40B4-BE49-F238E27FC236}">
                  <a16:creationId xmlns:a16="http://schemas.microsoft.com/office/drawing/2014/main" id="{FE937CC8-A8A0-358A-10E0-D87BC43E2534}"/>
                </a:ext>
              </a:extLst>
            </p:cNvPr>
            <p:cNvSpPr/>
            <p:nvPr/>
          </p:nvSpPr>
          <p:spPr>
            <a:xfrm>
              <a:off x="131272" y="1318059"/>
              <a:ext cx="6183200" cy="275841"/>
            </a:xfrm>
            <a:prstGeom prst="roundRect">
              <a:avLst/>
            </a:prstGeom>
            <a:solidFill>
              <a:schemeClr val="accent1">
                <a:lumMod val="20000"/>
                <a:lumOff val="80000"/>
              </a:schemeClr>
            </a:solidFill>
            <a:ln w="19050">
              <a:solidFill>
                <a:schemeClr val="tx2">
                  <a:lumMod val="50000"/>
                </a:schemeClr>
              </a:solidFill>
            </a:ln>
          </p:spPr>
          <p:style>
            <a:lnRef idx="1">
              <a:schemeClr val="accent3"/>
            </a:lnRef>
            <a:fillRef idx="2">
              <a:schemeClr val="accent3"/>
            </a:fillRef>
            <a:effectRef idx="1">
              <a:schemeClr val="accent3"/>
            </a:effectRef>
            <a:fontRef idx="minor">
              <a:schemeClr val="dk1"/>
            </a:fontRef>
          </p:style>
          <p:txBody>
            <a:bodyPr tIns="72001" bIns="0" rtlCol="0" anchor="ctr"/>
            <a:lstStyle/>
            <a:p>
              <a:pPr marL="0" marR="0" lvl="0" indent="0" algn="ctr" defTabSz="91412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災害対策に関心を持っていただけている方々への</a:t>
              </a:r>
              <a:r>
                <a:rPr kumimoji="1" lang="ja-JP" altLang="en-US" sz="18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mn-cs"/>
                </a:rPr>
                <a:t>メッセージ</a:t>
              </a:r>
            </a:p>
          </p:txBody>
        </p:sp>
      </p:grpSp>
      <p:sp>
        <p:nvSpPr>
          <p:cNvPr id="29" name="AutoShape 2">
            <a:extLst>
              <a:ext uri="{FF2B5EF4-FFF2-40B4-BE49-F238E27FC236}">
                <a16:creationId xmlns:a16="http://schemas.microsoft.com/office/drawing/2014/main" id="{99FBFB04-2986-CC56-9404-D288A458AACC}"/>
              </a:ext>
            </a:extLst>
          </p:cNvPr>
          <p:cNvSpPr>
            <a:spLocks noChangeArrowheads="1"/>
          </p:cNvSpPr>
          <p:nvPr/>
        </p:nvSpPr>
        <p:spPr bwMode="auto">
          <a:xfrm>
            <a:off x="155608" y="5247928"/>
            <a:ext cx="9572052" cy="774513"/>
          </a:xfrm>
          <a:prstGeom prst="roundRect">
            <a:avLst>
              <a:gd name="adj" fmla="val 4856"/>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headEnd/>
            <a:tailEnd/>
          </a:ln>
          <a:effectLst>
            <a:outerShdw blurRad="40000" dist="20000" dir="5400000" rotWithShape="0">
              <a:srgbClr val="000000">
                <a:alpha val="38000"/>
              </a:srgbClr>
            </a:outerShdw>
          </a:effectLst>
        </p:spPr>
        <p:txBody>
          <a:bodyPr wrap="none" lIns="95789" tIns="47895" rIns="95789" bIns="47895"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一人ひとりの登録が、全国の安心につながります。</a:t>
            </a:r>
            <a:endParaRPr kumimoji="1" lang="en-US" altLang="ja-JP"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派遣協力登録者への登録手上げをぜひご検討ください！</a:t>
            </a:r>
            <a:endParaRPr kumimoji="1" lang="ja-JP" altLang="en-US" sz="24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8C7B46A7-1B87-A746-5924-0BAA90A417F6}"/>
              </a:ext>
            </a:extLst>
          </p:cNvPr>
          <p:cNvSpPr txBox="1"/>
          <p:nvPr/>
        </p:nvSpPr>
        <p:spPr>
          <a:xfrm>
            <a:off x="155607" y="3616730"/>
            <a:ext cx="9572051"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＜今後の広報・導入スケジュール＞</a:t>
            </a:r>
            <a:endParaRPr kumimoji="0"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114550" marR="0" lvl="4"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2025</a:t>
            </a:r>
            <a:r>
              <a:rPr kumimoji="0"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0"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10〜11</a:t>
            </a:r>
            <a:r>
              <a:rPr kumimoji="0"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0"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支部学会で案内</a:t>
            </a:r>
            <a:endParaRPr kumimoji="0"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114550" marR="0" lvl="4"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2026</a:t>
            </a:r>
            <a:r>
              <a:rPr kumimoji="0"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0"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12</a:t>
            </a:r>
            <a:r>
              <a:rPr kumimoji="0"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0"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0"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0"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何れかの方法にて広報予定（調整中）</a:t>
            </a:r>
            <a:r>
              <a:rPr kumimoji="0"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a:p>
            <a:pPr marL="2114550" marR="0" lvl="4"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2026</a:t>
            </a:r>
            <a:r>
              <a:rPr kumimoji="0"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0"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en-US" altLang="ja-JP" sz="2000" dirty="0">
                <a:solidFill>
                  <a:prstClr val="black"/>
                </a:solidFill>
                <a:latin typeface="Calibri"/>
                <a:ea typeface="ＭＳ Ｐゴシック" panose="020B0600070205080204" pitchFamily="50" charset="-128"/>
              </a:rPr>
              <a:t>4</a:t>
            </a:r>
            <a:r>
              <a:rPr kumimoji="0"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0"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提供開始（予定）</a:t>
            </a:r>
          </a:p>
        </p:txBody>
      </p:sp>
      <p:sp>
        <p:nvSpPr>
          <p:cNvPr id="6" name="テキスト ボックス 5">
            <a:extLst>
              <a:ext uri="{FF2B5EF4-FFF2-40B4-BE49-F238E27FC236}">
                <a16:creationId xmlns:a16="http://schemas.microsoft.com/office/drawing/2014/main" id="{F19A8B28-8D70-97B1-31C2-766D7564DD06}"/>
              </a:ext>
            </a:extLst>
          </p:cNvPr>
          <p:cNvSpPr txBox="1"/>
          <p:nvPr/>
        </p:nvSpPr>
        <p:spPr>
          <a:xfrm>
            <a:off x="0" y="6296067"/>
            <a:ext cx="99060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詳細は、</a:t>
            </a:r>
            <a:r>
              <a:rPr lang="ja-JP" altLang="en-US" dirty="0">
                <a:solidFill>
                  <a:prstClr val="black"/>
                </a:solidFill>
                <a:latin typeface="Calibri"/>
                <a:ea typeface="ＭＳ Ｐゴシック" panose="020B0600070205080204" pitchFamily="50" charset="-128"/>
              </a:rPr>
              <a:t>順次準備をいたします</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日臨技サイトでご確認ください。</a:t>
            </a:r>
          </a:p>
        </p:txBody>
      </p:sp>
      <p:sp>
        <p:nvSpPr>
          <p:cNvPr id="7" name="スライド番号プレースホルダー 1">
            <a:extLst>
              <a:ext uri="{FF2B5EF4-FFF2-40B4-BE49-F238E27FC236}">
                <a16:creationId xmlns:a16="http://schemas.microsoft.com/office/drawing/2014/main" id="{814E577E-429F-FF9A-E16F-CF386524EDD7}"/>
              </a:ext>
            </a:extLst>
          </p:cNvPr>
          <p:cNvSpPr txBox="1">
            <a:spLocks/>
          </p:cNvSpPr>
          <p:nvPr/>
        </p:nvSpPr>
        <p:spPr>
          <a:xfrm>
            <a:off x="7597861" y="6492094"/>
            <a:ext cx="2311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733"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r" defTabSz="914395" rtl="0" eaLnBrk="1" fontAlgn="auto" latinLnBrk="0" hangingPunct="1">
              <a:lnSpc>
                <a:spcPct val="100000"/>
              </a:lnSpc>
              <a:spcBef>
                <a:spcPts val="0"/>
              </a:spcBef>
              <a:spcAft>
                <a:spcPts val="0"/>
              </a:spcAft>
              <a:buClrTx/>
              <a:buSzTx/>
              <a:buFontTx/>
              <a:buNone/>
              <a:tabLst/>
              <a:defRPr/>
            </a:pPr>
            <a:fld id="{6F50E990-6630-4F61-9AAA-819E905917C8}" type="slidenum">
              <a:rPr kumimoji="1" lang="ja-JP" altLang="en-US" sz="1600" b="1" i="0" u="none" strike="noStrike" kern="1200" cap="none" spc="0" normalizeH="0" baseline="0" noProof="0" smtClean="0">
                <a:ln>
                  <a:noFill/>
                </a:ln>
                <a:solidFill>
                  <a:prstClr val="black"/>
                </a:solidFill>
                <a:effectLst/>
                <a:uLnTx/>
                <a:uFillTx/>
                <a:latin typeface="HGｺﾞｼｯｸM" panose="020B0609000000000000" pitchFamily="49" charset="-128"/>
                <a:ea typeface="HGｺﾞｼｯｸM" panose="020B0609000000000000" pitchFamily="49" charset="-128"/>
                <a:cs typeface="+mn-cs"/>
              </a:rPr>
              <a:pPr marL="0" marR="0" lvl="0" indent="0" algn="r" defTabSz="914395" rtl="0" eaLnBrk="1" fontAlgn="auto" latinLnBrk="0" hangingPunct="1">
                <a:lnSpc>
                  <a:spcPct val="100000"/>
                </a:lnSpc>
                <a:spcBef>
                  <a:spcPts val="0"/>
                </a:spcBef>
                <a:spcAft>
                  <a:spcPts val="0"/>
                </a:spcAft>
                <a:buClrTx/>
                <a:buSzTx/>
                <a:buFontTx/>
                <a:buNone/>
                <a:tabLst/>
                <a:defRPr/>
              </a:pPr>
              <a:t>4</a:t>
            </a:fld>
            <a:endParaRPr kumimoji="1" lang="ja-JP" altLang="en-US" sz="1600" b="1"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p:txBody>
      </p:sp>
    </p:spTree>
    <p:extLst>
      <p:ext uri="{BB962C8B-B14F-4D97-AF65-F5344CB8AC3E}">
        <p14:creationId xmlns:p14="http://schemas.microsoft.com/office/powerpoint/2010/main" val="2535948894"/>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dk1"/>
        </a:lnRef>
        <a:fillRef idx="1">
          <a:schemeClr val="lt1"/>
        </a:fillRef>
        <a:effectRef idx="0">
          <a:schemeClr val="dk1"/>
        </a:effectRef>
        <a:fontRef idx="minor">
          <a:schemeClr val="dk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603</TotalTime>
  <Words>1005</Words>
  <Application>Microsoft Office PowerPoint</Application>
  <PresentationFormat>A4 210 x 297 mm</PresentationFormat>
  <Paragraphs>79</Paragraphs>
  <Slides>4</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4</vt:i4>
      </vt:variant>
    </vt:vector>
  </HeadingPairs>
  <TitlesOfParts>
    <vt:vector size="14" baseType="lpstr">
      <vt:lpstr>HGｺﾞｼｯｸM</vt:lpstr>
      <vt:lpstr>ＭＳ Ｐゴシック</vt:lpstr>
      <vt:lpstr>メイリオ</vt:lpstr>
      <vt:lpstr>游ゴシック</vt:lpstr>
      <vt:lpstr>Arial</vt:lpstr>
      <vt:lpstr>Calibri</vt:lpstr>
      <vt:lpstr>Calibri Light</vt:lpstr>
      <vt:lpstr>Wingdings</vt:lpstr>
      <vt:lpstr>Office 2013 - 2022 テーマ</vt:lpstr>
      <vt:lpstr>1_Office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板橋 匠美</dc:creator>
  <cp:lastModifiedBy>板橋 匠美</cp:lastModifiedBy>
  <cp:revision>33</cp:revision>
  <cp:lastPrinted>2025-08-26T02:39:14Z</cp:lastPrinted>
  <dcterms:created xsi:type="dcterms:W3CDTF">2025-08-26T01:49:41Z</dcterms:created>
  <dcterms:modified xsi:type="dcterms:W3CDTF">2026-03-13T08:02:41Z</dcterms:modified>
</cp:coreProperties>
</file>